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942" r:id="rId1"/>
    <p:sldMasterId id="2147483978" r:id="rId2"/>
    <p:sldMasterId id="2147483966" r:id="rId3"/>
    <p:sldMasterId id="2147483954" r:id="rId4"/>
  </p:sldMasterIdLst>
  <p:notesMasterIdLst>
    <p:notesMasterId r:id="rId35"/>
  </p:notesMasterIdLst>
  <p:sldIdLst>
    <p:sldId id="256" r:id="rId5"/>
    <p:sldId id="257" r:id="rId6"/>
    <p:sldId id="260" r:id="rId7"/>
    <p:sldId id="261" r:id="rId8"/>
    <p:sldId id="262" r:id="rId9"/>
    <p:sldId id="263" r:id="rId10"/>
    <p:sldId id="264" r:id="rId11"/>
    <p:sldId id="265" r:id="rId12"/>
    <p:sldId id="266" r:id="rId13"/>
    <p:sldId id="268" r:id="rId14"/>
    <p:sldId id="269" r:id="rId15"/>
    <p:sldId id="267" r:id="rId16"/>
    <p:sldId id="270"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34"/>
  </p:normalViewPr>
  <p:slideViewPr>
    <p:cSldViewPr snapToGrid="0" snapToObjects="1">
      <p:cViewPr>
        <p:scale>
          <a:sx n="118" d="100"/>
          <a:sy n="118" d="100"/>
        </p:scale>
        <p:origin x="360" y="1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ECDDD-F474-1041-9A68-0678C5C97698}"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E739C-D998-9C4E-92BB-82D2FD936C94}" type="slidenum">
              <a:rPr lang="en-US" smtClean="0"/>
              <a:t>‹#›</a:t>
            </a:fld>
            <a:endParaRPr lang="en-US"/>
          </a:p>
        </p:txBody>
      </p:sp>
    </p:spTree>
    <p:extLst>
      <p:ext uri="{BB962C8B-B14F-4D97-AF65-F5344CB8AC3E}">
        <p14:creationId xmlns:p14="http://schemas.microsoft.com/office/powerpoint/2010/main" val="1211109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&gt;Good afternoon everyone.</a:t>
            </a:r>
            <a:r>
              <a:rPr lang="en-US" baseline="0" dirty="0" smtClean="0"/>
              <a:t> My name is Sarab Monga and my group member’s name is Brishav Hazarika. </a:t>
            </a:r>
          </a:p>
          <a:p>
            <a:r>
              <a:rPr lang="en-US" baseline="0" dirty="0" smtClean="0"/>
              <a:t>&gt;Today we will be showing a small presentation on our thesis report called “Computing Option Derivatives by Kernel Smoothing Technique” as a part of our internship unit. </a:t>
            </a:r>
          </a:p>
          <a:p>
            <a:r>
              <a:rPr lang="en-US" baseline="0" dirty="0" smtClean="0"/>
              <a:t>&gt;So let's begin the presentation without further delay.</a:t>
            </a:r>
          </a:p>
          <a:p>
            <a:endParaRPr lang="en-US" dirty="0"/>
          </a:p>
        </p:txBody>
      </p:sp>
      <p:sp>
        <p:nvSpPr>
          <p:cNvPr id="4" name="Slide Number Placeholder 3"/>
          <p:cNvSpPr>
            <a:spLocks noGrp="1"/>
          </p:cNvSpPr>
          <p:nvPr>
            <p:ph type="sldNum" sz="quarter" idx="10"/>
          </p:nvPr>
        </p:nvSpPr>
        <p:spPr/>
        <p:txBody>
          <a:bodyPr/>
          <a:lstStyle/>
          <a:p>
            <a:fld id="{4D5E739C-D998-9C4E-92BB-82D2FD936C94}" type="slidenum">
              <a:rPr lang="en-US" smtClean="0"/>
              <a:t>1</a:t>
            </a:fld>
            <a:endParaRPr lang="en-US"/>
          </a:p>
        </p:txBody>
      </p:sp>
    </p:spTree>
    <p:extLst>
      <p:ext uri="{BB962C8B-B14F-4D97-AF65-F5344CB8AC3E}">
        <p14:creationId xmlns:p14="http://schemas.microsoft.com/office/powerpoint/2010/main" val="93954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&gt;As</a:t>
            </a:r>
            <a:r>
              <a:rPr lang="en-US" baseline="0" dirty="0" smtClean="0"/>
              <a:t> we all know, options play a very important part in finance. In hedging strategies, portfolio management and many other areas as well. And we know that Greeks of an option are used to measure different dimensions of risk involved in taking an options position. Therefore, calculating the value of these Greeks is fundamental in finance.</a:t>
            </a:r>
          </a:p>
          <a:p>
            <a:r>
              <a:rPr lang="en-US" baseline="0" dirty="0" smtClean="0"/>
              <a:t>&gt;In our project, we have used techniques called Kernel Smoothing and Kernel Differentiation, through Monte Carlo Simulations, to compute five Greeks of a European Digital Option, namely: Delta, Vega, Gamma, Vomma and Vanna. European Digital option is a cash or nothing binary option. This means that the payoff of this option at maturity will be either one or zero.</a:t>
            </a:r>
          </a:p>
          <a:p>
            <a:r>
              <a:rPr lang="en-US" baseline="0" dirty="0" smtClean="0"/>
              <a:t>&gt;Now, Kernel technique involves using various candidate kernel functions. And these functions depend on a parameter called the bandwidth of the Kernel. </a:t>
            </a:r>
            <a:r>
              <a:rPr lang="en-US" sz="1200" dirty="0" smtClean="0"/>
              <a:t>The aim of our project is to implement and test this technique using various</a:t>
            </a:r>
            <a:r>
              <a:rPr lang="en-US" sz="1200" baseline="0" dirty="0" smtClean="0"/>
              <a:t> </a:t>
            </a:r>
            <a:r>
              <a:rPr lang="en-US" sz="1200" dirty="0" smtClean="0"/>
              <a:t>candidate Kernel functions and vary</a:t>
            </a:r>
            <a:r>
              <a:rPr lang="en-US" sz="1200" baseline="0" dirty="0" smtClean="0"/>
              <a:t> </a:t>
            </a:r>
            <a:r>
              <a:rPr lang="en-US" sz="1200" dirty="0" smtClean="0"/>
              <a:t>the value of the underlying bandwidth parameter, in order to find the best kernel shape and bandwidth for calculating Greeks.</a:t>
            </a:r>
            <a:endParaRPr lang="en-US" sz="1200"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5E739C-D998-9C4E-92BB-82D2FD936C94}" type="slidenum">
              <a:rPr lang="en-US" smtClean="0"/>
              <a:t>2</a:t>
            </a:fld>
            <a:endParaRPr lang="en-US"/>
          </a:p>
        </p:txBody>
      </p:sp>
    </p:spTree>
    <p:extLst>
      <p:ext uri="{BB962C8B-B14F-4D97-AF65-F5344CB8AC3E}">
        <p14:creationId xmlns:p14="http://schemas.microsoft.com/office/powerpoint/2010/main" val="45160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E739C-D998-9C4E-92BB-82D2FD936C94}" type="slidenum">
              <a:rPr lang="en-US" smtClean="0"/>
              <a:t>8</a:t>
            </a:fld>
            <a:endParaRPr lang="en-US"/>
          </a:p>
        </p:txBody>
      </p:sp>
    </p:spTree>
    <p:extLst>
      <p:ext uri="{BB962C8B-B14F-4D97-AF65-F5344CB8AC3E}">
        <p14:creationId xmlns:p14="http://schemas.microsoft.com/office/powerpoint/2010/main" val="150278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E739C-D998-9C4E-92BB-82D2FD936C94}" type="slidenum">
              <a:rPr lang="en-US" smtClean="0"/>
              <a:t>9</a:t>
            </a:fld>
            <a:endParaRPr lang="en-US"/>
          </a:p>
        </p:txBody>
      </p:sp>
    </p:spTree>
    <p:extLst>
      <p:ext uri="{BB962C8B-B14F-4D97-AF65-F5344CB8AC3E}">
        <p14:creationId xmlns:p14="http://schemas.microsoft.com/office/powerpoint/2010/main" val="35520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E739C-D998-9C4E-92BB-82D2FD936C94}" type="slidenum">
              <a:rPr lang="en-US" smtClean="0"/>
              <a:t>10</a:t>
            </a:fld>
            <a:endParaRPr lang="en-US"/>
          </a:p>
        </p:txBody>
      </p:sp>
    </p:spTree>
    <p:extLst>
      <p:ext uri="{BB962C8B-B14F-4D97-AF65-F5344CB8AC3E}">
        <p14:creationId xmlns:p14="http://schemas.microsoft.com/office/powerpoint/2010/main" val="201674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A6785BA-1C3F-B14A-A9EE-1C602034D27A}"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478254341"/>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785BA-1C3F-B14A-A9EE-1C602034D27A}"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618493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785BA-1C3F-B14A-A9EE-1C602034D27A}"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989406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3E0B31-9CF9-894A-8AA5-B65A671BDA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44289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E0B31-9CF9-894A-8AA5-B65A671BDA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616735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3E0B31-9CF9-894A-8AA5-B65A671BDA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71551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3E0B31-9CF9-894A-8AA5-B65A671BDA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603413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3E0B31-9CF9-894A-8AA5-B65A671BDA44}"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151904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3E0B31-9CF9-894A-8AA5-B65A671BDA44}"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501349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E0B31-9CF9-894A-8AA5-B65A671BDA44}"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6063464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3E0B31-9CF9-894A-8AA5-B65A671BDA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847657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6785BA-1C3F-B14A-A9EE-1C602034D27A}"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782397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3E0B31-9CF9-894A-8AA5-B65A671BDA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958150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E0B31-9CF9-894A-8AA5-B65A671BDA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807824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E0B31-9CF9-894A-8AA5-B65A671BDA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E6E1-9062-FA4A-A552-8FE31E8BB221}" type="slidenum">
              <a:rPr lang="en-US" smtClean="0"/>
              <a:t>‹#›</a:t>
            </a:fld>
            <a:endParaRPr lang="en-US"/>
          </a:p>
        </p:txBody>
      </p:sp>
    </p:spTree>
    <p:extLst>
      <p:ext uri="{BB962C8B-B14F-4D97-AF65-F5344CB8AC3E}">
        <p14:creationId xmlns:p14="http://schemas.microsoft.com/office/powerpoint/2010/main" val="151067496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DEF1C3-C7E2-874A-B112-C0554A8C4D7B}"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068820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EF1C3-C7E2-874A-B112-C0554A8C4D7B}"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2105306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DEF1C3-C7E2-874A-B112-C0554A8C4D7B}"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944449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DEF1C3-C7E2-874A-B112-C0554A8C4D7B}"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2108712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DEF1C3-C7E2-874A-B112-C0554A8C4D7B}"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200394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DEF1C3-C7E2-874A-B112-C0554A8C4D7B}"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569670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EF1C3-C7E2-874A-B112-C0554A8C4D7B}"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76581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6785BA-1C3F-B14A-A9EE-1C602034D27A}"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704747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EF1C3-C7E2-874A-B112-C0554A8C4D7B}"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961649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EF1C3-C7E2-874A-B112-C0554A8C4D7B}"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1266668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EF1C3-C7E2-874A-B112-C0554A8C4D7B}"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887380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EF1C3-C7E2-874A-B112-C0554A8C4D7B}"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CEBA1-E09A-EB4D-898C-2061A5ED7E9D}" type="slidenum">
              <a:rPr lang="en-US" smtClean="0"/>
              <a:t>‹#›</a:t>
            </a:fld>
            <a:endParaRPr lang="en-US"/>
          </a:p>
        </p:txBody>
      </p:sp>
    </p:spTree>
    <p:extLst>
      <p:ext uri="{BB962C8B-B14F-4D97-AF65-F5344CB8AC3E}">
        <p14:creationId xmlns:p14="http://schemas.microsoft.com/office/powerpoint/2010/main" val="208314823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E56915-2856-5F4E-968B-29953C6AB27D}"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1105109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E56915-2856-5F4E-968B-29953C6AB27D}"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2133341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E56915-2856-5F4E-968B-29953C6AB27D}"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688813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E56915-2856-5F4E-968B-29953C6AB27D}"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19524943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E56915-2856-5F4E-968B-29953C6AB27D}"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2022027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E56915-2856-5F4E-968B-29953C6AB27D}"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29132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6785BA-1C3F-B14A-A9EE-1C602034D27A}"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326095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E56915-2856-5F4E-968B-29953C6AB27D}"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79047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E56915-2856-5F4E-968B-29953C6AB27D}"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141376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E56915-2856-5F4E-968B-29953C6AB27D}"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1414595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E56915-2856-5F4E-968B-29953C6AB27D}"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322406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E56915-2856-5F4E-968B-29953C6AB27D}"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49850-AACC-9D45-8607-ED8780DA893A}" type="slidenum">
              <a:rPr lang="en-US" smtClean="0"/>
              <a:t>‹#›</a:t>
            </a:fld>
            <a:endParaRPr lang="en-US"/>
          </a:p>
        </p:txBody>
      </p:sp>
    </p:spTree>
    <p:extLst>
      <p:ext uri="{BB962C8B-B14F-4D97-AF65-F5344CB8AC3E}">
        <p14:creationId xmlns:p14="http://schemas.microsoft.com/office/powerpoint/2010/main" val="5898630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6785BA-1C3F-B14A-A9EE-1C602034D27A}"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10823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6785BA-1C3F-B14A-A9EE-1C602034D27A}"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960175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6785BA-1C3F-B14A-A9EE-1C602034D27A}"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48461430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6785BA-1C3F-B14A-A9EE-1C602034D27A}"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300096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6785BA-1C3F-B14A-A9EE-1C602034D27A}" type="datetimeFigureOut">
              <a:rPr lang="en-US" smtClean="0"/>
              <a:t>7/13/20</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34B534C3-A5E6-F348-B47A-8CBAB8755A71}" type="slidenum">
              <a:rPr lang="en-US" smtClean="0"/>
              <a:t>‹#›</a:t>
            </a:fld>
            <a:endParaRPr lang="en-US"/>
          </a:p>
        </p:txBody>
      </p:sp>
    </p:spTree>
    <p:extLst>
      <p:ext uri="{BB962C8B-B14F-4D97-AF65-F5344CB8AC3E}">
        <p14:creationId xmlns:p14="http://schemas.microsoft.com/office/powerpoint/2010/main" val="14223394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6785BA-1C3F-B14A-A9EE-1C602034D27A}" type="datetimeFigureOut">
              <a:rPr lang="en-US" smtClean="0"/>
              <a:t>7/13/20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534C3-A5E6-F348-B47A-8CBAB8755A71}" type="slidenum">
              <a:rPr lang="en-US" smtClean="0"/>
              <a:t>‹#›</a:t>
            </a:fld>
            <a:endParaRPr lang="en-US"/>
          </a:p>
        </p:txBody>
      </p:sp>
    </p:spTree>
    <p:extLst>
      <p:ext uri="{BB962C8B-B14F-4D97-AF65-F5344CB8AC3E}">
        <p14:creationId xmlns:p14="http://schemas.microsoft.com/office/powerpoint/2010/main" val="941539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3E0B31-9CF9-894A-8AA5-B65A671BDA44}" type="datetimeFigureOut">
              <a:rPr lang="en-US" smtClean="0"/>
              <a:t>7/13/20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E6E1-9062-FA4A-A552-8FE31E8BB221}" type="slidenum">
              <a:rPr lang="en-US" smtClean="0"/>
              <a:t>‹#›</a:t>
            </a:fld>
            <a:endParaRPr lang="en-US"/>
          </a:p>
        </p:txBody>
      </p:sp>
    </p:spTree>
    <p:extLst>
      <p:ext uri="{BB962C8B-B14F-4D97-AF65-F5344CB8AC3E}">
        <p14:creationId xmlns:p14="http://schemas.microsoft.com/office/powerpoint/2010/main" val="1046488604"/>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EF1C3-C7E2-874A-B112-C0554A8C4D7B}" type="datetimeFigureOut">
              <a:rPr lang="en-US" smtClean="0"/>
              <a:t>7/13/20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CEBA1-E09A-EB4D-898C-2061A5ED7E9D}" type="slidenum">
              <a:rPr lang="en-US" smtClean="0"/>
              <a:t>‹#›</a:t>
            </a:fld>
            <a:endParaRPr lang="en-US"/>
          </a:p>
        </p:txBody>
      </p:sp>
    </p:spTree>
    <p:extLst>
      <p:ext uri="{BB962C8B-B14F-4D97-AF65-F5344CB8AC3E}">
        <p14:creationId xmlns:p14="http://schemas.microsoft.com/office/powerpoint/2010/main" val="293303016"/>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56915-2856-5F4E-968B-29953C6AB27D}" type="datetimeFigureOut">
              <a:rPr lang="en-US" smtClean="0"/>
              <a:t>7/13/20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49850-AACC-9D45-8607-ED8780DA893A}" type="slidenum">
              <a:rPr lang="en-US" smtClean="0"/>
              <a:t>‹#›</a:t>
            </a:fld>
            <a:endParaRPr lang="en-US"/>
          </a:p>
        </p:txBody>
      </p:sp>
    </p:spTree>
    <p:extLst>
      <p:ext uri="{BB962C8B-B14F-4D97-AF65-F5344CB8AC3E}">
        <p14:creationId xmlns:p14="http://schemas.microsoft.com/office/powerpoint/2010/main" val="66763347"/>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8584"/>
            <a:ext cx="9144000" cy="1981201"/>
          </a:xfrm>
        </p:spPr>
        <p:txBody>
          <a:bodyPr>
            <a:normAutofit/>
          </a:bodyPr>
          <a:lstStyle/>
          <a:p>
            <a:r>
              <a:rPr lang="en-US" sz="4000" b="1" dirty="0">
                <a:ea typeface="Calibri" charset="0"/>
                <a:cs typeface="Calibri" charset="0"/>
              </a:rPr>
              <a:t>Computing Option Derivatives by Kernel Smoothing Technique</a:t>
            </a:r>
            <a:r>
              <a:rPr lang="en-GB" sz="4000" dirty="0">
                <a:ea typeface="Calibri" charset="0"/>
                <a:cs typeface="Calibri" charset="0"/>
              </a:rPr>
              <a:t/>
            </a:r>
            <a:br>
              <a:rPr lang="en-GB" sz="4000" dirty="0">
                <a:ea typeface="Calibri" charset="0"/>
                <a:cs typeface="Calibri" charset="0"/>
              </a:rPr>
            </a:br>
            <a:endParaRPr lang="en-US" sz="4000" dirty="0">
              <a:ea typeface="Calibri" charset="0"/>
              <a:cs typeface="Calibri" charset="0"/>
            </a:endParaRPr>
          </a:p>
        </p:txBody>
      </p:sp>
      <p:sp>
        <p:nvSpPr>
          <p:cNvPr id="3" name="Subtitle 2"/>
          <p:cNvSpPr>
            <a:spLocks noGrp="1"/>
          </p:cNvSpPr>
          <p:nvPr>
            <p:ph type="subTitle" idx="1"/>
          </p:nvPr>
        </p:nvSpPr>
        <p:spPr>
          <a:xfrm>
            <a:off x="1524000" y="1652954"/>
            <a:ext cx="9144000" cy="2672862"/>
          </a:xfrm>
        </p:spPr>
        <p:txBody>
          <a:bodyPr>
            <a:normAutofit fontScale="92500" lnSpcReduction="10000"/>
          </a:bodyPr>
          <a:lstStyle/>
          <a:p>
            <a:r>
              <a:rPr lang="en-US" dirty="0">
                <a:ea typeface="Calibri" charset="0"/>
                <a:cs typeface="Calibri" charset="0"/>
              </a:rPr>
              <a:t> </a:t>
            </a:r>
            <a:endParaRPr lang="en-GB" dirty="0">
              <a:ea typeface="Calibri" charset="0"/>
              <a:cs typeface="Calibri" charset="0"/>
            </a:endParaRPr>
          </a:p>
          <a:p>
            <a:r>
              <a:rPr lang="en-US" sz="2600" dirty="0">
                <a:ea typeface="Calibri" charset="0"/>
                <a:cs typeface="Calibri" charset="0"/>
              </a:rPr>
              <a:t>Sarab Monga</a:t>
            </a:r>
            <a:endParaRPr lang="en-GB" sz="2600" dirty="0">
              <a:ea typeface="Calibri" charset="0"/>
              <a:cs typeface="Calibri" charset="0"/>
            </a:endParaRPr>
          </a:p>
          <a:p>
            <a:r>
              <a:rPr lang="en-US" sz="2600" dirty="0">
                <a:ea typeface="Calibri" charset="0"/>
                <a:cs typeface="Calibri" charset="0"/>
              </a:rPr>
              <a:t>Master of Science, Monash University 2020</a:t>
            </a:r>
            <a:endParaRPr lang="en-GB" sz="2600" dirty="0">
              <a:ea typeface="Calibri" charset="0"/>
              <a:cs typeface="Calibri" charset="0"/>
            </a:endParaRPr>
          </a:p>
          <a:p>
            <a:r>
              <a:rPr lang="en-US" sz="2600" dirty="0">
                <a:ea typeface="Calibri" charset="0"/>
                <a:cs typeface="Calibri" charset="0"/>
              </a:rPr>
              <a:t>&amp;</a:t>
            </a:r>
            <a:endParaRPr lang="en-GB" sz="2600" dirty="0">
              <a:ea typeface="Calibri" charset="0"/>
              <a:cs typeface="Calibri" charset="0"/>
            </a:endParaRPr>
          </a:p>
          <a:p>
            <a:r>
              <a:rPr lang="en-US" sz="2600" dirty="0">
                <a:ea typeface="Calibri" charset="0"/>
                <a:cs typeface="Calibri" charset="0"/>
              </a:rPr>
              <a:t>Brishav Hazarika</a:t>
            </a:r>
            <a:endParaRPr lang="en-GB" sz="2600" dirty="0">
              <a:ea typeface="Calibri" charset="0"/>
              <a:cs typeface="Calibri" charset="0"/>
            </a:endParaRPr>
          </a:p>
          <a:p>
            <a:r>
              <a:rPr lang="en-US" sz="2600" dirty="0">
                <a:ea typeface="Calibri" charset="0"/>
                <a:cs typeface="Calibri" charset="0"/>
              </a:rPr>
              <a:t>Master of Science, Monash University 2020</a:t>
            </a:r>
            <a:endParaRPr lang="en-GB" sz="2600" dirty="0">
              <a:ea typeface="Calibri" charset="0"/>
              <a:cs typeface="Calibri" charset="0"/>
            </a:endParaRPr>
          </a:p>
          <a:p>
            <a:endParaRPr lang="en-US" dirty="0">
              <a:ea typeface="Calibri" charset="0"/>
              <a:cs typeface="Calibri" charset="0"/>
            </a:endParaRPr>
          </a:p>
        </p:txBody>
      </p:sp>
      <p:pic>
        <p:nvPicPr>
          <p:cNvPr id="4" name="Picture 3" descr="/Users/sarabmonga/Desktop/Template/monash-logo.jpg"/>
          <p:cNvPicPr/>
          <p:nvPr/>
        </p:nvPicPr>
        <p:blipFill>
          <a:blip r:embed="rId3">
            <a:duotone>
              <a:prstClr val="black"/>
              <a:schemeClr val="accent5">
                <a:lumMod val="20000"/>
                <a:lumOff val="80000"/>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777483" y="4325816"/>
            <a:ext cx="2637033" cy="2356339"/>
          </a:xfrm>
          <a:prstGeom prst="rect">
            <a:avLst/>
          </a:prstGeom>
          <a:solidFill>
            <a:schemeClr val="tx1">
              <a:alpha val="0"/>
            </a:schemeClr>
          </a:solidFill>
          <a:ln w="1905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4610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59228"/>
                <a:ext cx="10515600" cy="6281057"/>
              </a:xfrm>
            </p:spPr>
            <p:txBody>
              <a:bodyPr>
                <a:noAutofit/>
              </a:bodyPr>
              <a:lstStyle/>
              <a:p>
                <a:pPr>
                  <a:lnSpc>
                    <a:spcPct val="100000"/>
                  </a:lnSpc>
                  <a:spcBef>
                    <a:spcPts val="0"/>
                  </a:spcBef>
                </a:pPr>
                <a:r>
                  <a:rPr lang="en-US" sz="2600" dirty="0" smtClean="0"/>
                  <a:t>And since option is Digital, </a:t>
                </a:r>
                <a:br>
                  <a:rPr lang="en-US" sz="2600" dirty="0" smtClean="0"/>
                </a:br>
                <a:r>
                  <a:rPr lang="en-US" sz="2600" dirty="0" smtClean="0"/>
                  <a:t/>
                </a:r>
                <a:br>
                  <a:rPr lang="en-US" sz="2600" dirty="0" smtClean="0"/>
                </a:br>
                <a14:m>
                  <m:oMath xmlns:m="http://schemas.openxmlformats.org/officeDocument/2006/math">
                    <m:acc>
                      <m:accPr>
                        <m:chr m:val="̂"/>
                        <m:ctrlPr>
                          <a:rPr lang="en-GB" sz="2000" i="1" smtClean="0">
                            <a:latin typeface="Cambria Math" charset="0"/>
                          </a:rPr>
                        </m:ctrlPr>
                      </m:accPr>
                      <m:e>
                        <m:f>
                          <m:fPr>
                            <m:ctrlPr>
                              <a:rPr lang="en-GB" sz="2000" i="1">
                                <a:latin typeface="Cambria Math" charset="0"/>
                              </a:rPr>
                            </m:ctrlPr>
                          </m:fPr>
                          <m:num>
                            <m:sSup>
                              <m:sSupPr>
                                <m:ctrlPr>
                                  <a:rPr lang="en-GB" sz="2000" i="1">
                                    <a:latin typeface="Cambria Math" charset="0"/>
                                  </a:rPr>
                                </m:ctrlPr>
                              </m:sSupPr>
                              <m:e>
                                <m:r>
                                  <a:rPr lang="en-US" sz="2000" i="1">
                                    <a:latin typeface="Cambria Math" charset="0"/>
                                  </a:rPr>
                                  <m:t>𝑃</m:t>
                                </m:r>
                              </m:e>
                              <m:sup>
                                <m:r>
                                  <a:rPr lang="en-US" sz="2000" i="1">
                                    <a:latin typeface="Cambria Math" charset="0"/>
                                  </a:rPr>
                                  <m:t>𝑀</m:t>
                                </m:r>
                              </m:sup>
                            </m:sSup>
                          </m:num>
                          <m:den>
                            <m:r>
                              <a:rPr lang="en-US" sz="2000" i="1">
                                <a:latin typeface="Cambria Math" charset="0"/>
                              </a:rPr>
                              <m:t>𝜕</m:t>
                            </m:r>
                            <m:sSub>
                              <m:sSubPr>
                                <m:ctrlPr>
                                  <a:rPr lang="en-GB" sz="2000" i="1">
                                    <a:latin typeface="Cambria Math" charset="0"/>
                                  </a:rPr>
                                </m:ctrlPr>
                              </m:sSubPr>
                              <m:e>
                                <m:r>
                                  <a:rPr lang="en-US" sz="2000" i="1">
                                    <a:latin typeface="Cambria Math" charset="0"/>
                                  </a:rPr>
                                  <m:t>𝑆</m:t>
                                </m:r>
                              </m:e>
                              <m:sub>
                                <m:r>
                                  <a:rPr lang="en-US" sz="2000" i="1">
                                    <a:latin typeface="Cambria Math" charset="0"/>
                                  </a:rPr>
                                  <m:t>0</m:t>
                                </m:r>
                              </m:sub>
                            </m:sSub>
                          </m:den>
                        </m:f>
                      </m:e>
                    </m:acc>
                    <m:r>
                      <a:rPr lang="en-US" sz="2000" i="1">
                        <a:latin typeface="Cambria Math" charset="0"/>
                      </a:rPr>
                      <m:t>=</m:t>
                    </m:r>
                    <m:f>
                      <m:fPr>
                        <m:ctrlPr>
                          <a:rPr lang="en-GB" sz="2000" i="1">
                            <a:latin typeface="Cambria Math" charset="0"/>
                          </a:rPr>
                        </m:ctrlPr>
                      </m:fPr>
                      <m:num>
                        <m:r>
                          <a:rPr lang="en-US" sz="2000" i="1">
                            <a:latin typeface="Cambria Math" charset="0"/>
                          </a:rPr>
                          <m:t>1</m:t>
                        </m:r>
                      </m:num>
                      <m:den>
                        <m:r>
                          <a:rPr lang="en-US" sz="2000" i="1">
                            <a:latin typeface="Cambria Math" charset="0"/>
                          </a:rPr>
                          <m:t>𝑀</m:t>
                        </m:r>
                      </m:den>
                    </m:f>
                    <m:nary>
                      <m:naryPr>
                        <m:chr m:val="∑"/>
                        <m:limLoc m:val="undOvr"/>
                        <m:ctrlPr>
                          <a:rPr lang="en-GB" sz="2000" i="1">
                            <a:latin typeface="Cambria Math" charset="0"/>
                          </a:rPr>
                        </m:ctrlPr>
                      </m:naryPr>
                      <m:sub>
                        <m:r>
                          <a:rPr lang="en-US" sz="2000" i="1">
                            <a:latin typeface="Cambria Math" charset="0"/>
                          </a:rPr>
                          <m:t>𝑚</m:t>
                        </m:r>
                        <m:r>
                          <a:rPr lang="en-US" sz="2000" i="1">
                            <a:latin typeface="Cambria Math" charset="0"/>
                          </a:rPr>
                          <m:t>=1</m:t>
                        </m:r>
                      </m:sub>
                      <m:sup>
                        <m:r>
                          <a:rPr lang="en-US" sz="2000" i="1">
                            <a:latin typeface="Cambria Math" charset="0"/>
                          </a:rPr>
                          <m:t>𝑀</m:t>
                        </m:r>
                      </m:sup>
                      <m:e>
                        <m:sSup>
                          <m:sSupPr>
                            <m:ctrlPr>
                              <a:rPr lang="en-GB" sz="2000" i="1">
                                <a:latin typeface="Cambria Math" charset="0"/>
                              </a:rPr>
                            </m:ctrlPr>
                          </m:sSupPr>
                          <m:e>
                            <m:r>
                              <a:rPr lang="en-US" sz="2000" i="1">
                                <a:latin typeface="Cambria Math" charset="0"/>
                              </a:rPr>
                              <m:t>𝑒</m:t>
                            </m:r>
                          </m:e>
                          <m:sup>
                            <m:r>
                              <a:rPr lang="en-US" sz="2000" i="1">
                                <a:latin typeface="Cambria Math" charset="0"/>
                              </a:rPr>
                              <m:t>−</m:t>
                            </m:r>
                            <m:r>
                              <a:rPr lang="en-US" sz="2000" i="1">
                                <a:latin typeface="Cambria Math" charset="0"/>
                              </a:rPr>
                              <m:t>𝑟𝑇</m:t>
                            </m:r>
                          </m:sup>
                        </m:sSup>
                        <m:f>
                          <m:fPr>
                            <m:ctrlPr>
                              <a:rPr lang="en-GB" sz="2000" i="1">
                                <a:latin typeface="Cambria Math" charset="0"/>
                              </a:rPr>
                            </m:ctrlPr>
                          </m:fPr>
                          <m:num>
                            <m:r>
                              <a:rPr lang="en-US" sz="2000" i="1">
                                <a:latin typeface="Cambria Math" charset="0"/>
                              </a:rPr>
                              <m:t>𝜕</m:t>
                            </m:r>
                            <m:sSubSup>
                              <m:sSubSupPr>
                                <m:ctrlPr>
                                  <a:rPr lang="en-GB" sz="2000" i="1">
                                    <a:latin typeface="Cambria Math" charset="0"/>
                                  </a:rPr>
                                </m:ctrlPr>
                              </m:sSubSupPr>
                              <m:e>
                                <m:r>
                                  <a:rPr lang="en-US" sz="2000" i="1">
                                    <a:latin typeface="Cambria Math" charset="0"/>
                                  </a:rPr>
                                  <m:t>𝑆</m:t>
                                </m:r>
                              </m:e>
                              <m:sub>
                                <m:r>
                                  <a:rPr lang="en-US" sz="2000" i="1">
                                    <a:latin typeface="Cambria Math" charset="0"/>
                                  </a:rPr>
                                  <m:t>𝑇</m:t>
                                </m:r>
                              </m:sub>
                              <m:sup>
                                <m:r>
                                  <a:rPr lang="en-US" sz="2000" i="1">
                                    <a:latin typeface="Cambria Math" charset="0"/>
                                  </a:rPr>
                                  <m:t>𝑚</m:t>
                                </m:r>
                              </m:sup>
                            </m:sSubSup>
                          </m:num>
                          <m:den>
                            <m:r>
                              <a:rPr lang="en-US" sz="2000" i="1">
                                <a:latin typeface="Cambria Math" charset="0"/>
                              </a:rPr>
                              <m:t>𝜕</m:t>
                            </m:r>
                            <m:sSub>
                              <m:sSubPr>
                                <m:ctrlPr>
                                  <a:rPr lang="en-GB" sz="2000" i="1">
                                    <a:latin typeface="Cambria Math" charset="0"/>
                                  </a:rPr>
                                </m:ctrlPr>
                              </m:sSubPr>
                              <m:e>
                                <m:r>
                                  <a:rPr lang="en-US" sz="2000" i="1">
                                    <a:latin typeface="Cambria Math" charset="0"/>
                                  </a:rPr>
                                  <m:t>𝑆</m:t>
                                </m:r>
                              </m:e>
                              <m:sub>
                                <m:r>
                                  <a:rPr lang="en-US" sz="2000" i="1">
                                    <a:latin typeface="Cambria Math" charset="0"/>
                                  </a:rPr>
                                  <m:t>0</m:t>
                                </m:r>
                              </m:sub>
                            </m:sSub>
                          </m:den>
                        </m:f>
                        <m:f>
                          <m:fPr>
                            <m:ctrlPr>
                              <a:rPr lang="en-GB" sz="2000" i="1" smtClean="0">
                                <a:solidFill>
                                  <a:srgbClr val="FF0000"/>
                                </a:solidFill>
                                <a:latin typeface="Cambria Math" charset="0"/>
                              </a:rPr>
                            </m:ctrlPr>
                          </m:fPr>
                          <m:num>
                            <m:sSub>
                              <m:sSubPr>
                                <m:ctrlPr>
                                  <a:rPr lang="en-GB" sz="2000" i="1">
                                    <a:solidFill>
                                      <a:srgbClr val="FF0000"/>
                                    </a:solidFill>
                                    <a:latin typeface="Cambria Math" charset="0"/>
                                  </a:rPr>
                                </m:ctrlPr>
                              </m:sSubPr>
                              <m:e>
                                <m:r>
                                  <a:rPr lang="en-US" sz="2000" i="1">
                                    <a:solidFill>
                                      <a:srgbClr val="FF0000"/>
                                    </a:solidFill>
                                    <a:latin typeface="Cambria Math" charset="0"/>
                                  </a:rPr>
                                  <m:t> </m:t>
                                </m:r>
                                <m:r>
                                  <a:rPr lang="en-US" sz="2000" i="1">
                                    <a:solidFill>
                                      <a:srgbClr val="FF0000"/>
                                    </a:solidFill>
                                    <a:latin typeface="Cambria Math" charset="0"/>
                                  </a:rPr>
                                  <m:t>𝜕</m:t>
                                </m:r>
                                <m:r>
                                  <a:rPr lang="en-US" sz="2000" i="1">
                                    <a:solidFill>
                                      <a:srgbClr val="FF0000"/>
                                    </a:solidFill>
                                    <a:latin typeface="Cambria Math" charset="0"/>
                                  </a:rPr>
                                  <m:t>(1</m:t>
                                </m:r>
                              </m:e>
                              <m:sub>
                                <m:sSubSup>
                                  <m:sSubSupPr>
                                    <m:ctrlPr>
                                      <a:rPr lang="en-GB" sz="2000" i="1">
                                        <a:solidFill>
                                          <a:srgbClr val="FF0000"/>
                                        </a:solidFill>
                                        <a:latin typeface="Cambria Math" charset="0"/>
                                      </a:rPr>
                                    </m:ctrlPr>
                                  </m:sSubSupPr>
                                  <m:e>
                                    <m:r>
                                      <a:rPr lang="en-US" sz="2000" i="1">
                                        <a:solidFill>
                                          <a:srgbClr val="FF0000"/>
                                        </a:solidFill>
                                        <a:latin typeface="Cambria Math" charset="0"/>
                                      </a:rPr>
                                      <m:t>𝑆</m:t>
                                    </m:r>
                                  </m:e>
                                  <m:sub>
                                    <m:r>
                                      <a:rPr lang="en-US" sz="2000" i="1">
                                        <a:solidFill>
                                          <a:srgbClr val="FF0000"/>
                                        </a:solidFill>
                                        <a:latin typeface="Cambria Math" charset="0"/>
                                      </a:rPr>
                                      <m:t>𝑇</m:t>
                                    </m:r>
                                  </m:sub>
                                  <m:sup>
                                    <m:r>
                                      <a:rPr lang="en-US" sz="2000" i="1">
                                        <a:solidFill>
                                          <a:srgbClr val="FF0000"/>
                                        </a:solidFill>
                                        <a:latin typeface="Cambria Math" charset="0"/>
                                      </a:rPr>
                                      <m:t>𝑚</m:t>
                                    </m:r>
                                  </m:sup>
                                </m:sSubSup>
                                <m:r>
                                  <a:rPr lang="en-US" sz="2000" i="1">
                                    <a:solidFill>
                                      <a:srgbClr val="FF0000"/>
                                    </a:solidFill>
                                    <a:latin typeface="Cambria Math" charset="0"/>
                                  </a:rPr>
                                  <m:t>≥</m:t>
                                </m:r>
                                <m:r>
                                  <a:rPr lang="en-US" sz="2000" i="1">
                                    <a:solidFill>
                                      <a:srgbClr val="FF0000"/>
                                    </a:solidFill>
                                    <a:latin typeface="Cambria Math" charset="0"/>
                                  </a:rPr>
                                  <m:t>𝐾</m:t>
                                </m:r>
                              </m:sub>
                            </m:sSub>
                            <m:r>
                              <a:rPr lang="en-US" sz="2000" i="1">
                                <a:solidFill>
                                  <a:srgbClr val="FF0000"/>
                                </a:solidFill>
                                <a:latin typeface="Cambria Math" charset="0"/>
                              </a:rPr>
                              <m:t>)</m:t>
                            </m:r>
                          </m:num>
                          <m:den>
                            <m:r>
                              <a:rPr lang="en-US" sz="2000" i="1">
                                <a:solidFill>
                                  <a:srgbClr val="FF0000"/>
                                </a:solidFill>
                                <a:latin typeface="Cambria Math" charset="0"/>
                              </a:rPr>
                              <m:t>𝜕</m:t>
                            </m:r>
                            <m:sSub>
                              <m:sSubPr>
                                <m:ctrlPr>
                                  <a:rPr lang="en-GB" sz="2000" i="1">
                                    <a:solidFill>
                                      <a:srgbClr val="FF0000"/>
                                    </a:solidFill>
                                    <a:latin typeface="Cambria Math" charset="0"/>
                                  </a:rPr>
                                </m:ctrlPr>
                              </m:sSubPr>
                              <m:e>
                                <m:r>
                                  <a:rPr lang="en-US" sz="2000" i="1">
                                    <a:solidFill>
                                      <a:srgbClr val="FF0000"/>
                                    </a:solidFill>
                                    <a:latin typeface="Cambria Math" charset="0"/>
                                  </a:rPr>
                                  <m:t>𝑆</m:t>
                                </m:r>
                              </m:e>
                              <m:sub>
                                <m:r>
                                  <a:rPr lang="en-US" sz="2000" i="1">
                                    <a:solidFill>
                                      <a:srgbClr val="FF0000"/>
                                    </a:solidFill>
                                    <a:latin typeface="Cambria Math" charset="0"/>
                                  </a:rPr>
                                  <m:t>𝑇</m:t>
                                </m:r>
                              </m:sub>
                            </m:sSub>
                          </m:den>
                        </m:f>
                        <m:r>
                          <a:rPr lang="en-US" sz="2000" i="1">
                            <a:latin typeface="Cambria Math" charset="0"/>
                          </a:rPr>
                          <m:t> </m:t>
                        </m:r>
                      </m:e>
                    </m:nary>
                  </m:oMath>
                </a14:m>
                <a:r>
                  <a:rPr lang="en-US" sz="2000" dirty="0" smtClean="0"/>
                  <a:t/>
                </a:r>
                <a:br>
                  <a:rPr lang="en-US" sz="2000" dirty="0" smtClean="0"/>
                </a:br>
                <a:r>
                  <a:rPr lang="en-US" sz="2000" dirty="0" smtClean="0"/>
                  <a:t/>
                </a:r>
                <a:br>
                  <a:rPr lang="en-US" sz="2000" dirty="0" smtClean="0"/>
                </a:br>
                <a:r>
                  <a:rPr lang="en-US" sz="2000" dirty="0" smtClean="0"/>
                  <a:t>				</a:t>
                </a:r>
                <a:r>
                  <a:rPr lang="en-US" sz="3600" b="1" u="sng" dirty="0" smtClean="0">
                    <a:latin typeface="+mj-lt"/>
                  </a:rPr>
                  <a:t>Discontinuous Payoff</a:t>
                </a:r>
                <a:br>
                  <a:rPr lang="en-US" sz="3600" b="1" u="sng" dirty="0" smtClean="0">
                    <a:latin typeface="+mj-lt"/>
                  </a:rPr>
                </a:br>
                <a:endParaRPr lang="en-US" sz="2400" b="1" u="sng" dirty="0">
                  <a:latin typeface="+mj-lt"/>
                </a:endParaRPr>
              </a:p>
              <a:p>
                <a:pPr>
                  <a:lnSpc>
                    <a:spcPct val="100000"/>
                  </a:lnSpc>
                  <a:spcBef>
                    <a:spcPts val="0"/>
                  </a:spcBef>
                </a:pPr>
                <a:r>
                  <a:rPr lang="en-US" sz="2600" b="1" dirty="0">
                    <a:latin typeface="+mj-lt"/>
                  </a:rPr>
                  <a:t>We know that the payoff function of a Digital option,</a:t>
                </a:r>
                <a14:m>
                  <m:oMath xmlns:m="http://schemas.openxmlformats.org/officeDocument/2006/math">
                    <m:sSub>
                      <m:sSubPr>
                        <m:ctrlPr>
                          <a:rPr lang="en-GB" sz="2200" b="1" i="1">
                            <a:latin typeface="Cambria Math" charset="0"/>
                          </a:rPr>
                        </m:ctrlPr>
                      </m:sSubPr>
                      <m:e>
                        <m:r>
                          <a:rPr lang="en-US" sz="2200" b="1">
                            <a:latin typeface="Cambria Math" charset="0"/>
                          </a:rPr>
                          <m:t> (1</m:t>
                        </m:r>
                      </m:e>
                      <m:sub>
                        <m:sSub>
                          <m:sSubPr>
                            <m:ctrlPr>
                              <a:rPr lang="en-GB" sz="2200" b="1" i="1">
                                <a:latin typeface="Cambria Math" charset="0"/>
                              </a:rPr>
                            </m:ctrlPr>
                          </m:sSubPr>
                          <m:e>
                            <m:r>
                              <a:rPr lang="en-US" sz="2200" b="1">
                                <a:latin typeface="Cambria Math" charset="0"/>
                              </a:rPr>
                              <m:t>𝑆</m:t>
                            </m:r>
                          </m:e>
                          <m:sub>
                            <m:r>
                              <a:rPr lang="en-US" sz="2200" b="1">
                                <a:latin typeface="Cambria Math" charset="0"/>
                              </a:rPr>
                              <m:t>𝑇</m:t>
                            </m:r>
                          </m:sub>
                        </m:sSub>
                        <m:r>
                          <a:rPr lang="en-US" sz="2200" b="1">
                            <a:latin typeface="Cambria Math" charset="0"/>
                          </a:rPr>
                          <m:t>≥</m:t>
                        </m:r>
                        <m:r>
                          <a:rPr lang="en-US" sz="2200" b="1">
                            <a:latin typeface="Cambria Math" charset="0"/>
                          </a:rPr>
                          <m:t>𝐾</m:t>
                        </m:r>
                      </m:sub>
                    </m:sSub>
                    <m:r>
                      <a:rPr lang="en-US" sz="2200" b="1">
                        <a:latin typeface="Cambria Math" charset="0"/>
                      </a:rPr>
                      <m:t>)</m:t>
                    </m:r>
                  </m:oMath>
                </a14:m>
                <a:r>
                  <a:rPr lang="en-US" sz="2600" b="1" dirty="0">
                    <a:latin typeface="+mj-lt"/>
                  </a:rPr>
                  <a:t>, is discontinuous. </a:t>
                </a:r>
              </a:p>
              <a:p>
                <a:pPr>
                  <a:lnSpc>
                    <a:spcPct val="100000"/>
                  </a:lnSpc>
                  <a:spcBef>
                    <a:spcPts val="0"/>
                  </a:spcBef>
                </a:pPr>
                <a:r>
                  <a:rPr lang="en-US" sz="2600" b="1" dirty="0" smtClean="0">
                    <a:latin typeface="+mj-lt"/>
                  </a:rPr>
                  <a:t>Therefore, the term </a:t>
                </a:r>
                <a14:m>
                  <m:oMath xmlns:m="http://schemas.openxmlformats.org/officeDocument/2006/math">
                    <m:f>
                      <m:fPr>
                        <m:ctrlPr>
                          <a:rPr lang="en-GB" sz="2200" i="1" smtClean="0">
                            <a:solidFill>
                              <a:schemeClr val="tx1"/>
                            </a:solidFill>
                            <a:latin typeface="Cambria Math" charset="0"/>
                          </a:rPr>
                        </m:ctrlPr>
                      </m:fPr>
                      <m:num>
                        <m:sSub>
                          <m:sSubPr>
                            <m:ctrlPr>
                              <a:rPr lang="en-GB" sz="2200" i="1">
                                <a:solidFill>
                                  <a:schemeClr val="tx1"/>
                                </a:solidFill>
                                <a:latin typeface="Cambria Math" charset="0"/>
                              </a:rPr>
                            </m:ctrlPr>
                          </m:sSubPr>
                          <m:e>
                            <m:r>
                              <a:rPr lang="en-US" sz="2200" i="1">
                                <a:solidFill>
                                  <a:schemeClr val="tx1"/>
                                </a:solidFill>
                                <a:latin typeface="Cambria Math" charset="0"/>
                              </a:rPr>
                              <m:t> </m:t>
                            </m:r>
                            <m:r>
                              <a:rPr lang="en-US" sz="2200" i="1">
                                <a:solidFill>
                                  <a:schemeClr val="tx1"/>
                                </a:solidFill>
                                <a:latin typeface="Cambria Math" charset="0"/>
                              </a:rPr>
                              <m:t>𝜕</m:t>
                            </m:r>
                            <m:r>
                              <a:rPr lang="en-US" sz="2200" i="1">
                                <a:solidFill>
                                  <a:schemeClr val="tx1"/>
                                </a:solidFill>
                                <a:latin typeface="Cambria Math" charset="0"/>
                              </a:rPr>
                              <m:t>(1</m:t>
                            </m:r>
                          </m:e>
                          <m:sub>
                            <m:sSub>
                              <m:sSubPr>
                                <m:ctrlPr>
                                  <a:rPr lang="en-GB" sz="2200" i="1">
                                    <a:solidFill>
                                      <a:schemeClr val="tx1"/>
                                    </a:solidFill>
                                    <a:latin typeface="Cambria Math" charset="0"/>
                                  </a:rPr>
                                </m:ctrlPr>
                              </m:sSubPr>
                              <m:e>
                                <m:r>
                                  <a:rPr lang="en-US" sz="2200" i="1">
                                    <a:solidFill>
                                      <a:schemeClr val="tx1"/>
                                    </a:solidFill>
                                    <a:latin typeface="Cambria Math" charset="0"/>
                                  </a:rPr>
                                  <m:t>𝑆</m:t>
                                </m:r>
                              </m:e>
                              <m:sub>
                                <m:r>
                                  <a:rPr lang="en-US" sz="2200" i="1">
                                    <a:solidFill>
                                      <a:schemeClr val="tx1"/>
                                    </a:solidFill>
                                    <a:latin typeface="Cambria Math" charset="0"/>
                                  </a:rPr>
                                  <m:t>𝑇</m:t>
                                </m:r>
                              </m:sub>
                            </m:sSub>
                            <m:r>
                              <a:rPr lang="en-US" sz="2200" i="1">
                                <a:solidFill>
                                  <a:schemeClr val="tx1"/>
                                </a:solidFill>
                                <a:latin typeface="Cambria Math" charset="0"/>
                              </a:rPr>
                              <m:t>≥</m:t>
                            </m:r>
                            <m:r>
                              <a:rPr lang="en-US" sz="2200" i="1">
                                <a:solidFill>
                                  <a:schemeClr val="tx1"/>
                                </a:solidFill>
                                <a:latin typeface="Cambria Math" charset="0"/>
                              </a:rPr>
                              <m:t>𝐾</m:t>
                            </m:r>
                          </m:sub>
                        </m:sSub>
                        <m:r>
                          <a:rPr lang="en-US" sz="2200" i="1">
                            <a:solidFill>
                              <a:schemeClr val="tx1"/>
                            </a:solidFill>
                            <a:latin typeface="Cambria Math" charset="0"/>
                          </a:rPr>
                          <m:t>)</m:t>
                        </m:r>
                      </m:num>
                      <m:den>
                        <m:r>
                          <a:rPr lang="en-US" sz="2200" i="1">
                            <a:solidFill>
                              <a:schemeClr val="tx1"/>
                            </a:solidFill>
                            <a:latin typeface="Cambria Math" charset="0"/>
                          </a:rPr>
                          <m:t>𝜕</m:t>
                        </m:r>
                        <m:sSub>
                          <m:sSubPr>
                            <m:ctrlPr>
                              <a:rPr lang="en-GB" sz="2200" i="1">
                                <a:solidFill>
                                  <a:schemeClr val="tx1"/>
                                </a:solidFill>
                                <a:latin typeface="Cambria Math" charset="0"/>
                              </a:rPr>
                            </m:ctrlPr>
                          </m:sSubPr>
                          <m:e>
                            <m:r>
                              <a:rPr lang="en-US" sz="2200" i="1">
                                <a:solidFill>
                                  <a:schemeClr val="tx1"/>
                                </a:solidFill>
                                <a:latin typeface="Cambria Math" charset="0"/>
                              </a:rPr>
                              <m:t>𝑆</m:t>
                            </m:r>
                          </m:e>
                          <m:sub>
                            <m:r>
                              <a:rPr lang="en-US" sz="2200" i="1">
                                <a:solidFill>
                                  <a:schemeClr val="tx1"/>
                                </a:solidFill>
                                <a:latin typeface="Cambria Math" charset="0"/>
                              </a:rPr>
                              <m:t>𝑇</m:t>
                            </m:r>
                          </m:sub>
                        </m:sSub>
                      </m:den>
                    </m:f>
                  </m:oMath>
                </a14:m>
                <a:r>
                  <a:rPr lang="en-GB" sz="2600" dirty="0" smtClean="0">
                    <a:effectLst/>
                  </a:rPr>
                  <a:t>,</a:t>
                </a:r>
                <a:r>
                  <a:rPr lang="en-GB" sz="3600" dirty="0" smtClean="0">
                    <a:effectLst/>
                  </a:rPr>
                  <a:t> </a:t>
                </a:r>
                <a:r>
                  <a:rPr lang="en-GB" sz="2600" dirty="0" smtClean="0"/>
                  <a:t>in the above equation</a:t>
                </a:r>
                <a:r>
                  <a:rPr lang="en-GB" sz="2600" dirty="0" smtClean="0">
                    <a:effectLst/>
                  </a:rPr>
                  <a:t> is </a:t>
                </a:r>
                <a:r>
                  <a:rPr lang="en-GB" sz="2600" u="sng" dirty="0" smtClean="0">
                    <a:effectLst/>
                  </a:rPr>
                  <a:t>not differentiable everywhere</a:t>
                </a:r>
                <a:r>
                  <a:rPr lang="en-GB" sz="2600" dirty="0" smtClean="0">
                    <a:effectLst/>
                  </a:rPr>
                  <a:t> and is a Dirac Delta function:</a:t>
                </a:r>
                <a:br>
                  <a:rPr lang="en-GB" sz="2600" dirty="0" smtClean="0">
                    <a:effectLst/>
                  </a:rPr>
                </a:br>
                <a:r>
                  <a:rPr lang="en-GB" sz="2600" dirty="0" smtClean="0">
                    <a:effectLst/>
                  </a:rPr>
                  <a:t/>
                </a:r>
                <a:br>
                  <a:rPr lang="en-GB" sz="2600" dirty="0" smtClean="0">
                    <a:effectLst/>
                  </a:rPr>
                </a:br>
                <a14:m>
                  <m:oMath xmlns:m="http://schemas.openxmlformats.org/officeDocument/2006/math">
                    <m:f>
                      <m:fPr>
                        <m:ctrlPr>
                          <a:rPr lang="en-GB" sz="2200" i="1">
                            <a:latin typeface="Cambria Math" charset="0"/>
                          </a:rPr>
                        </m:ctrlPr>
                      </m:fPr>
                      <m:num>
                        <m:sSub>
                          <m:sSubPr>
                            <m:ctrlPr>
                              <a:rPr lang="en-GB" sz="2200" i="1">
                                <a:latin typeface="Cambria Math" charset="0"/>
                              </a:rPr>
                            </m:ctrlPr>
                          </m:sSubPr>
                          <m:e>
                            <m:r>
                              <a:rPr lang="en-US" sz="2200" i="1">
                                <a:latin typeface="Cambria Math" charset="0"/>
                              </a:rPr>
                              <m:t> </m:t>
                            </m:r>
                            <m:r>
                              <a:rPr lang="en-US" sz="2200" i="1">
                                <a:latin typeface="Cambria Math" charset="0"/>
                              </a:rPr>
                              <m:t>𝜕</m:t>
                            </m:r>
                            <m:r>
                              <a:rPr lang="en-US" sz="2200" i="1">
                                <a:latin typeface="Cambria Math" charset="0"/>
                              </a:rPr>
                              <m:t>(1</m:t>
                            </m:r>
                          </m:e>
                          <m:sub>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r>
                              <a:rPr lang="en-US" sz="2200" i="1">
                                <a:latin typeface="Cambria Math" charset="0"/>
                              </a:rPr>
                              <m:t>≥</m:t>
                            </m:r>
                            <m:r>
                              <a:rPr lang="en-US" sz="2200" i="1">
                                <a:latin typeface="Cambria Math" charset="0"/>
                              </a:rPr>
                              <m:t>𝐾</m:t>
                            </m:r>
                          </m:sub>
                        </m:sSub>
                        <m:r>
                          <a:rPr lang="en-US" sz="2200" i="1">
                            <a:latin typeface="Cambria Math" charset="0"/>
                          </a:rPr>
                          <m:t>)</m:t>
                        </m:r>
                      </m:num>
                      <m:den>
                        <m:r>
                          <a:rPr lang="en-US" sz="2200" i="1">
                            <a:latin typeface="Cambria Math" charset="0"/>
                          </a:rPr>
                          <m:t>𝜕</m:t>
                        </m:r>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den>
                    </m:f>
                    <m:r>
                      <a:rPr lang="en-US" sz="2200" i="1">
                        <a:latin typeface="Cambria Math" charset="0"/>
                      </a:rPr>
                      <m:t>=</m:t>
                    </m:r>
                    <m:sSub>
                      <m:sSubPr>
                        <m:ctrlPr>
                          <a:rPr lang="en-GB" sz="2200" i="1">
                            <a:latin typeface="Cambria Math" charset="0"/>
                          </a:rPr>
                        </m:ctrlPr>
                      </m:sSubPr>
                      <m:e>
                        <m:r>
                          <a:rPr lang="en-US" sz="2200" i="1">
                            <a:latin typeface="Cambria Math" charset="0"/>
                          </a:rPr>
                          <m:t>𝛿</m:t>
                        </m:r>
                      </m:e>
                      <m:sub>
                        <m:r>
                          <a:rPr lang="en-US" sz="2200" i="1">
                            <a:latin typeface="Cambria Math" charset="0"/>
                          </a:rPr>
                          <m:t>𝐾</m:t>
                        </m:r>
                      </m:sub>
                    </m:sSub>
                    <m:d>
                      <m:dPr>
                        <m:ctrlPr>
                          <a:rPr lang="en-GB" sz="2200" i="1">
                            <a:latin typeface="Cambria Math" charset="0"/>
                          </a:rPr>
                        </m:ctrlPr>
                      </m:dPr>
                      <m:e>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e>
                    </m:d>
                    <m:r>
                      <a:rPr lang="en-US" sz="2200" i="1">
                        <a:latin typeface="Cambria Math" charset="0"/>
                      </a:rPr>
                      <m:t>=</m:t>
                    </m:r>
                    <m:d>
                      <m:dPr>
                        <m:begChr m:val="{"/>
                        <m:endChr m:val=""/>
                        <m:ctrlPr>
                          <a:rPr lang="en-GB" sz="2200" i="1">
                            <a:latin typeface="Cambria Math" charset="0"/>
                          </a:rPr>
                        </m:ctrlPr>
                      </m:dPr>
                      <m:e>
                        <m:eqArr>
                          <m:eqArrPr>
                            <m:ctrlPr>
                              <a:rPr lang="en-GB" sz="2200" i="1">
                                <a:latin typeface="Cambria Math" charset="0"/>
                              </a:rPr>
                            </m:ctrlPr>
                          </m:eqArrPr>
                          <m:e>
                            <m:r>
                              <a:rPr lang="en-US" sz="2200" i="1">
                                <a:latin typeface="Cambria Math" charset="0"/>
                              </a:rPr>
                              <m:t>  0 , </m:t>
                            </m:r>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r>
                              <a:rPr lang="en-US" sz="2200" i="1">
                                <a:latin typeface="Cambria Math" charset="0"/>
                              </a:rPr>
                              <m:t>≠</m:t>
                            </m:r>
                            <m:r>
                              <a:rPr lang="en-US" sz="2200" i="1">
                                <a:latin typeface="Cambria Math" charset="0"/>
                              </a:rPr>
                              <m:t>𝐾</m:t>
                            </m:r>
                            <m:r>
                              <a:rPr lang="en-US" sz="2200" i="1">
                                <a:latin typeface="Cambria Math" charset="0"/>
                              </a:rPr>
                              <m:t>  </m:t>
                            </m:r>
                          </m:e>
                          <m:e>
                            <m:r>
                              <a:rPr lang="en-US" sz="2200" i="1">
                                <a:latin typeface="Cambria Math" charset="0"/>
                              </a:rPr>
                              <m:t>  ∞,</m:t>
                            </m:r>
                            <m:sSub>
                              <m:sSubPr>
                                <m:ctrlPr>
                                  <a:rPr lang="en-GB" sz="2200" i="1">
                                    <a:latin typeface="Cambria Math" charset="0"/>
                                  </a:rPr>
                                </m:ctrlPr>
                              </m:sSubPr>
                              <m:e>
                                <m:r>
                                  <a:rPr lang="en-US" sz="2200" i="1">
                                    <a:latin typeface="Cambria Math" charset="0"/>
                                  </a:rPr>
                                  <m:t> </m:t>
                                </m:r>
                                <m:r>
                                  <a:rPr lang="en-US" sz="2200" i="1">
                                    <a:latin typeface="Cambria Math" charset="0"/>
                                  </a:rPr>
                                  <m:t>𝑆</m:t>
                                </m:r>
                              </m:e>
                              <m:sub>
                                <m:r>
                                  <a:rPr lang="en-US" sz="2200" i="1">
                                    <a:latin typeface="Cambria Math" charset="0"/>
                                  </a:rPr>
                                  <m:t>𝑇</m:t>
                                </m:r>
                              </m:sub>
                            </m:sSub>
                            <m:r>
                              <a:rPr lang="en-US" sz="2200" i="1">
                                <a:latin typeface="Cambria Math" charset="0"/>
                              </a:rPr>
                              <m:t>=</m:t>
                            </m:r>
                            <m:r>
                              <a:rPr lang="en-US" sz="2200" i="1">
                                <a:latin typeface="Cambria Math" charset="0"/>
                              </a:rPr>
                              <m:t>𝐾</m:t>
                            </m:r>
                            <m:r>
                              <a:rPr lang="en-US" sz="2200" i="1">
                                <a:latin typeface="Cambria Math" charset="0"/>
                              </a:rPr>
                              <m:t> </m:t>
                            </m:r>
                          </m:e>
                        </m:eqArr>
                      </m:e>
                    </m:d>
                  </m:oMath>
                </a14:m>
                <a:r>
                  <a:rPr lang="en-US" sz="3600" b="1" u="sng" dirty="0" smtClean="0">
                    <a:latin typeface="+mj-lt"/>
                  </a:rPr>
                  <a:t/>
                </a:r>
                <a:br>
                  <a:rPr lang="en-US" sz="3600" b="1" u="sng" dirty="0" smtClean="0">
                    <a:latin typeface="+mj-lt"/>
                  </a:rPr>
                </a:br>
                <a:r>
                  <a:rPr lang="en-US" sz="3600" b="1" u="sng" dirty="0" smtClean="0">
                    <a:latin typeface="+mj-lt"/>
                  </a:rPr>
                  <a:t/>
                </a:r>
                <a:br>
                  <a:rPr lang="en-US" sz="3600" b="1" u="sng" dirty="0" smtClean="0">
                    <a:latin typeface="+mj-lt"/>
                  </a:rPr>
                </a:br>
                <a:r>
                  <a:rPr lang="en-US" sz="4000" b="1" u="sng" dirty="0" smtClean="0">
                    <a:latin typeface="+mj-lt"/>
                  </a:rPr>
                  <a:t/>
                </a:r>
                <a:br>
                  <a:rPr lang="en-US" sz="4000" b="1" u="sng" dirty="0" smtClean="0">
                    <a:latin typeface="+mj-lt"/>
                  </a:rPr>
                </a:br>
                <a:endParaRPr lang="en-US" sz="4000" b="1" u="sng"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59228"/>
                <a:ext cx="10515600" cy="6281057"/>
              </a:xfrm>
              <a:blipFill rotWithShape="0">
                <a:blip r:embed="rId3"/>
                <a:stretch>
                  <a:fillRect l="-928" t="-777"/>
                </a:stretch>
              </a:blipFill>
            </p:spPr>
            <p:txBody>
              <a:bodyPr/>
              <a:lstStyle/>
              <a:p>
                <a:r>
                  <a:rPr lang="en-US">
                    <a:noFill/>
                  </a:rPr>
                  <a:t> </a:t>
                </a:r>
              </a:p>
            </p:txBody>
          </p:sp>
        </mc:Fallback>
      </mc:AlternateContent>
    </p:spTree>
    <p:extLst>
      <p:ext uri="{BB962C8B-B14F-4D97-AF65-F5344CB8AC3E}">
        <p14:creationId xmlns:p14="http://schemas.microsoft.com/office/powerpoint/2010/main" val="11194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a:p>
        </p:txBody>
      </p:sp>
      <p:pic>
        <p:nvPicPr>
          <p:cNvPr id="6" name="Picture 5" descr="Digital%20option%20payoff%20derivative.png"/>
          <p:cNvPicPr/>
          <p:nvPr/>
        </p:nvPicPr>
        <p:blipFill>
          <a:blip r:embed="rId2">
            <a:extLst>
              <a:ext uri="{28A0092B-C50C-407E-A947-70E740481C1C}">
                <a14:useLocalDpi xmlns:a14="http://schemas.microsoft.com/office/drawing/2010/main" val="0"/>
              </a:ext>
            </a:extLst>
          </a:blip>
          <a:srcRect/>
          <a:stretch>
            <a:fillRect/>
          </a:stretch>
        </p:blipFill>
        <p:spPr bwMode="auto">
          <a:xfrm>
            <a:off x="5861186" y="308179"/>
            <a:ext cx="5492614" cy="3512707"/>
          </a:xfrm>
          <a:prstGeom prst="rect">
            <a:avLst/>
          </a:prstGeom>
          <a:noFill/>
          <a:ln w="19050">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27" y="308179"/>
            <a:ext cx="5224272" cy="3512707"/>
          </a:xfrm>
          <a:prstGeom prst="rect">
            <a:avLst/>
          </a:prstGeom>
          <a:ln w="19050">
            <a:solidFill>
              <a:schemeClr val="tx1"/>
            </a:solidFill>
          </a:ln>
        </p:spPr>
      </p:pic>
      <p:sp>
        <p:nvSpPr>
          <p:cNvPr id="9" name="TextBox 8"/>
          <p:cNvSpPr txBox="1"/>
          <p:nvPr/>
        </p:nvSpPr>
        <p:spPr>
          <a:xfrm>
            <a:off x="2013857" y="4931229"/>
            <a:ext cx="4887686" cy="369332"/>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5" name="TextBox 14"/>
              <p:cNvSpPr txBox="1"/>
              <p:nvPr/>
            </p:nvSpPr>
            <p:spPr>
              <a:xfrm>
                <a:off x="537026" y="4217347"/>
                <a:ext cx="10816773" cy="2329869"/>
              </a:xfrm>
              <a:prstGeom prst="rect">
                <a:avLst/>
              </a:prstGeom>
              <a:noFill/>
            </p:spPr>
            <p:txBody>
              <a:bodyPr wrap="square" rtlCol="0">
                <a:spAutoFit/>
              </a:bodyPr>
              <a:lstStyle/>
              <a:p>
                <a:pPr marL="285750" indent="-285750">
                  <a:buFont typeface="Arial" charset="0"/>
                  <a:buChar char="•"/>
                </a:pPr>
                <a:r>
                  <a:rPr lang="en-US" sz="2400" dirty="0"/>
                  <a:t>Using </a:t>
                </a:r>
                <a:r>
                  <a:rPr lang="en-US" sz="2400" dirty="0" smtClean="0"/>
                  <a:t>a Dirac </a:t>
                </a:r>
                <a:r>
                  <a:rPr lang="en-US" sz="2400" dirty="0"/>
                  <a:t>function in computing </a:t>
                </a:r>
                <a:r>
                  <a:rPr lang="en-US" sz="2400" dirty="0" smtClean="0"/>
                  <a:t>Delta </a:t>
                </a:r>
                <a:r>
                  <a:rPr lang="en-US" sz="2400" dirty="0"/>
                  <a:t>would fail as our </a:t>
                </a:r>
                <a:r>
                  <a:rPr lang="en-US" sz="2400" u="sng" dirty="0"/>
                  <a:t>result will be a.s. zero. </a:t>
                </a:r>
                <a:r>
                  <a:rPr lang="en-US" sz="2400" dirty="0"/>
                  <a:t>Therefore, we need to find a way to circumvent this </a:t>
                </a:r>
                <a:r>
                  <a:rPr lang="en-US" sz="2400" dirty="0" smtClean="0"/>
                  <a:t>problem</a:t>
                </a:r>
                <a:r>
                  <a:rPr lang="en-GB" sz="2400" dirty="0" smtClean="0">
                    <a:effectLst/>
                  </a:rPr>
                  <a:t>.</a:t>
                </a:r>
              </a:p>
              <a:p>
                <a:pPr marL="285750" indent="-285750">
                  <a:buFont typeface="Arial" charset="0"/>
                  <a:buChar char="•"/>
                </a:pPr>
                <a:r>
                  <a:rPr lang="en-US" sz="2400" dirty="0"/>
                  <a:t>To overcome this </a:t>
                </a:r>
                <a:r>
                  <a:rPr lang="en-US" sz="2400" dirty="0" smtClean="0"/>
                  <a:t>we </a:t>
                </a:r>
                <a:r>
                  <a:rPr lang="en-US" sz="2400" dirty="0"/>
                  <a:t>will </a:t>
                </a:r>
                <a:r>
                  <a:rPr lang="en-US" sz="2400" dirty="0" smtClean="0"/>
                  <a:t>use Kernel </a:t>
                </a:r>
                <a:r>
                  <a:rPr lang="en-US" sz="2400" dirty="0"/>
                  <a:t>smoothing </a:t>
                </a:r>
                <a:r>
                  <a:rPr lang="en-US" sz="2400" dirty="0" smtClean="0"/>
                  <a:t>and Kernel differentiation where </a:t>
                </a:r>
                <a:r>
                  <a:rPr lang="en-US" sz="2400" dirty="0"/>
                  <a:t>we try to </a:t>
                </a:r>
                <a:r>
                  <a:rPr lang="en-US" sz="2400" u="sng" dirty="0"/>
                  <a:t>approximate </a:t>
                </a:r>
                <a:r>
                  <a:rPr lang="en-US" sz="2400" u="sng" dirty="0" smtClean="0"/>
                  <a:t>the </a:t>
                </a:r>
                <a:r>
                  <a:rPr lang="en-US" sz="2400" u="sng" dirty="0"/>
                  <a:t>Dirac delta by a Kernel function </a:t>
                </a:r>
                <a14:m>
                  <m:oMath xmlns:m="http://schemas.openxmlformats.org/officeDocument/2006/math">
                    <m:r>
                      <a:rPr lang="en-US" sz="2400" i="1" u="sng">
                        <a:latin typeface="Cambria Math" charset="0"/>
                      </a:rPr>
                      <m:t>𝐾</m:t>
                    </m:r>
                    <m:r>
                      <a:rPr lang="en-US" sz="2400" i="1" u="sng">
                        <a:latin typeface="Cambria Math" charset="0"/>
                      </a:rPr>
                      <m:t>(</m:t>
                    </m:r>
                    <m:r>
                      <a:rPr lang="en-US" sz="2400" i="1" u="sng">
                        <a:latin typeface="Cambria Math" charset="0"/>
                      </a:rPr>
                      <m:t>𝑢</m:t>
                    </m:r>
                    <m:r>
                      <a:rPr lang="en-US" sz="2400" i="1" u="sng">
                        <a:latin typeface="Cambria Math" charset="0"/>
                      </a:rPr>
                      <m:t>)</m:t>
                    </m:r>
                  </m:oMath>
                </a14:m>
                <a:r>
                  <a:rPr lang="en-US" sz="2400" u="sng" dirty="0"/>
                  <a:t>.</a:t>
                </a:r>
                <a:endParaRPr lang="en-US" sz="2400" u="sng" dirty="0" smtClean="0"/>
              </a:p>
              <a:p>
                <a:pPr marL="285750" indent="-285750">
                  <a:buFont typeface="Arial" charset="0"/>
                  <a:buChar char="•"/>
                </a:pPr>
                <a:r>
                  <a:rPr lang="en-US" sz="2400" dirty="0" smtClean="0"/>
                  <a:t>A </a:t>
                </a:r>
                <a:r>
                  <a:rPr lang="en-US" sz="2400" dirty="0"/>
                  <a:t>Kernel function is a non-negative symmetric function such that </a:t>
                </a:r>
                <a14:m>
                  <m:oMath xmlns:m="http://schemas.openxmlformats.org/officeDocument/2006/math">
                    <m:nary>
                      <m:naryPr>
                        <m:limLoc m:val="undOvr"/>
                        <m:subHide m:val="on"/>
                        <m:supHide m:val="on"/>
                        <m:ctrlPr>
                          <a:rPr lang="en-GB" sz="2200" i="1">
                            <a:latin typeface="Cambria Math" charset="0"/>
                          </a:rPr>
                        </m:ctrlPr>
                      </m:naryPr>
                      <m:sub/>
                      <m:sup/>
                      <m:e>
                        <m:r>
                          <a:rPr lang="en-US" sz="2200" i="1">
                            <a:latin typeface="Cambria Math" charset="0"/>
                          </a:rPr>
                          <m:t>𝐾</m:t>
                        </m:r>
                        <m:r>
                          <a:rPr lang="en-US" sz="2200" i="1">
                            <a:latin typeface="Cambria Math" charset="0"/>
                          </a:rPr>
                          <m:t>(</m:t>
                        </m:r>
                        <m:r>
                          <a:rPr lang="en-US" sz="2200" i="1">
                            <a:latin typeface="Cambria Math" charset="0"/>
                          </a:rPr>
                          <m:t>𝑢</m:t>
                        </m:r>
                        <m:r>
                          <a:rPr lang="en-US" sz="2200" i="1">
                            <a:latin typeface="Cambria Math" charset="0"/>
                          </a:rPr>
                          <m:t>)</m:t>
                        </m:r>
                      </m:e>
                    </m:nary>
                    <m:r>
                      <a:rPr lang="en-US" sz="2200" i="1">
                        <a:latin typeface="Cambria Math" charset="0"/>
                      </a:rPr>
                      <m:t>𝑑𝑢</m:t>
                    </m:r>
                    <m:r>
                      <a:rPr lang="en-US" sz="2200" i="1">
                        <a:latin typeface="Cambria Math" charset="0"/>
                      </a:rPr>
                      <m:t>=1</m:t>
                    </m:r>
                  </m:oMath>
                </a14:m>
                <a:r>
                  <a:rPr lang="en-US" sz="2400" dirty="0"/>
                  <a:t>.</a:t>
                </a:r>
                <a:br>
                  <a:rPr lang="en-US" sz="2400" dirty="0"/>
                </a:br>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37026" y="4217347"/>
                <a:ext cx="10816773" cy="2329869"/>
              </a:xfrm>
              <a:prstGeom prst="rect">
                <a:avLst/>
              </a:prstGeom>
              <a:blipFill rotWithShape="0">
                <a:blip r:embed="rId4"/>
                <a:stretch>
                  <a:fillRect l="-733" t="-2094" r="-1240" b="-25393"/>
                </a:stretch>
              </a:blipFill>
            </p:spPr>
            <p:txBody>
              <a:bodyPr/>
              <a:lstStyle/>
              <a:p>
                <a:r>
                  <a:rPr lang="en-US">
                    <a:noFill/>
                  </a:rPr>
                  <a:t> </a:t>
                </a:r>
              </a:p>
            </p:txBody>
          </p:sp>
        </mc:Fallback>
      </mc:AlternateContent>
    </p:spTree>
    <p:extLst>
      <p:ext uri="{BB962C8B-B14F-4D97-AF65-F5344CB8AC3E}">
        <p14:creationId xmlns:p14="http://schemas.microsoft.com/office/powerpoint/2010/main" val="195175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7714"/>
            <a:ext cx="10515600" cy="664029"/>
          </a:xfrm>
        </p:spPr>
        <p:txBody>
          <a:bodyPr>
            <a:normAutofit/>
          </a:bodyPr>
          <a:lstStyle/>
          <a:p>
            <a:pPr algn="ctr"/>
            <a:r>
              <a:rPr lang="en-US" sz="4000" b="1" u="sng" dirty="0" smtClean="0"/>
              <a:t>Kernel Smoothing</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34142"/>
                <a:ext cx="10515600" cy="5671457"/>
              </a:xfrm>
            </p:spPr>
            <p:txBody>
              <a:bodyPr>
                <a:normAutofit/>
              </a:bodyPr>
              <a:lstStyle/>
              <a:p>
                <a:r>
                  <a:rPr lang="en-US" sz="2400" dirty="0" smtClean="0"/>
                  <a:t>To </a:t>
                </a:r>
                <a:r>
                  <a:rPr lang="en-US" sz="2400" dirty="0"/>
                  <a:t>overcome the problem of encountering a Dirac </a:t>
                </a:r>
                <a:r>
                  <a:rPr lang="en-US" sz="2400" dirty="0" smtClean="0"/>
                  <a:t>function, </a:t>
                </a:r>
                <a:r>
                  <a:rPr lang="en-US" sz="2400" dirty="0"/>
                  <a:t>while computing </a:t>
                </a:r>
                <a:r>
                  <a:rPr lang="en-US" sz="2400" dirty="0" smtClean="0"/>
                  <a:t>Delta and similarly other option </a:t>
                </a:r>
                <a:r>
                  <a:rPr lang="en-US" sz="2400" dirty="0"/>
                  <a:t>derivatives, </a:t>
                </a:r>
                <a:r>
                  <a:rPr lang="en-US" sz="2400" u="sng" dirty="0"/>
                  <a:t>we use </a:t>
                </a:r>
                <a:r>
                  <a:rPr lang="en-US" sz="2400" u="sng" dirty="0" smtClean="0"/>
                  <a:t>a </a:t>
                </a:r>
                <a:r>
                  <a:rPr lang="en-US" sz="2400" u="sng" dirty="0"/>
                  <a:t>technique called Kernel smoothing.</a:t>
                </a:r>
                <a:r>
                  <a:rPr lang="en-GB" sz="2400" u="sng" dirty="0"/>
                  <a:t> </a:t>
                </a:r>
                <a:endParaRPr lang="en-GB" sz="2400" u="sng" dirty="0" smtClean="0"/>
              </a:p>
              <a:p>
                <a:r>
                  <a:rPr lang="en-US" sz="2400" dirty="0"/>
                  <a:t>The main </a:t>
                </a:r>
                <a:r>
                  <a:rPr lang="en-US" sz="2400" u="sng" dirty="0"/>
                  <a:t>idea is to approximate the Dirac delta by a Kernel function </a:t>
                </a:r>
                <a14:m>
                  <m:oMath xmlns:m="http://schemas.openxmlformats.org/officeDocument/2006/math">
                    <m:r>
                      <a:rPr lang="en-US" sz="2200" i="1" u="sng">
                        <a:latin typeface="Cambria Math" charset="0"/>
                      </a:rPr>
                      <m:t>𝐾</m:t>
                    </m:r>
                    <m:r>
                      <a:rPr lang="en-US" sz="2200" i="1" u="sng">
                        <a:latin typeface="Cambria Math" charset="0"/>
                      </a:rPr>
                      <m:t>(</m:t>
                    </m:r>
                    <m:r>
                      <a:rPr lang="en-US" sz="2200" i="1" u="sng">
                        <a:latin typeface="Cambria Math" charset="0"/>
                      </a:rPr>
                      <m:t>𝑢</m:t>
                    </m:r>
                    <m:r>
                      <a:rPr lang="en-US" sz="2200" i="1" u="sng">
                        <a:latin typeface="Cambria Math" charset="0"/>
                      </a:rPr>
                      <m:t>)</m:t>
                    </m:r>
                  </m:oMath>
                </a14:m>
                <a:r>
                  <a:rPr lang="en-US" sz="2400" u="sng" dirty="0"/>
                  <a:t> </a:t>
                </a:r>
                <a:r>
                  <a:rPr lang="en-US" sz="2400" dirty="0"/>
                  <a:t>where the Kernel function is a non-negative symmetric function such that </a:t>
                </a:r>
                <a14:m>
                  <m:oMath xmlns:m="http://schemas.openxmlformats.org/officeDocument/2006/math">
                    <m:nary>
                      <m:naryPr>
                        <m:limLoc m:val="undOvr"/>
                        <m:subHide m:val="on"/>
                        <m:supHide m:val="on"/>
                        <m:ctrlPr>
                          <a:rPr lang="en-GB" sz="2200" i="1">
                            <a:latin typeface="Cambria Math" charset="0"/>
                          </a:rPr>
                        </m:ctrlPr>
                      </m:naryPr>
                      <m:sub/>
                      <m:sup/>
                      <m:e>
                        <m:r>
                          <a:rPr lang="en-US" sz="2200" i="1">
                            <a:latin typeface="Cambria Math" charset="0"/>
                          </a:rPr>
                          <m:t>𝐾</m:t>
                        </m:r>
                        <m:r>
                          <a:rPr lang="en-US" sz="2200" i="1">
                            <a:latin typeface="Cambria Math" charset="0"/>
                          </a:rPr>
                          <m:t>(</m:t>
                        </m:r>
                        <m:r>
                          <a:rPr lang="en-US" sz="2200" i="1">
                            <a:latin typeface="Cambria Math" charset="0"/>
                          </a:rPr>
                          <m:t>𝑢</m:t>
                        </m:r>
                        <m:r>
                          <a:rPr lang="en-US" sz="2200" i="1">
                            <a:latin typeface="Cambria Math" charset="0"/>
                          </a:rPr>
                          <m:t>)</m:t>
                        </m:r>
                      </m:e>
                    </m:nary>
                    <m:r>
                      <a:rPr lang="en-US" sz="2200" i="1">
                        <a:latin typeface="Cambria Math" charset="0"/>
                      </a:rPr>
                      <m:t>𝑑𝑢</m:t>
                    </m:r>
                    <m:r>
                      <a:rPr lang="en-US" sz="2200" i="1">
                        <a:latin typeface="Cambria Math" charset="0"/>
                      </a:rPr>
                      <m:t>=1</m:t>
                    </m:r>
                  </m:oMath>
                </a14:m>
                <a:r>
                  <a:rPr lang="en-GB" sz="2200" dirty="0">
                    <a:effectLst/>
                  </a:rPr>
                  <a:t> </a:t>
                </a:r>
                <a:endParaRPr lang="en-GB" sz="2200" dirty="0" smtClean="0">
                  <a:effectLst/>
                </a:endParaRPr>
              </a:p>
              <a:p>
                <a:r>
                  <a:rPr lang="en-US" sz="2400" dirty="0"/>
                  <a:t>W</a:t>
                </a:r>
                <a:r>
                  <a:rPr lang="en-US" sz="2400" dirty="0" smtClean="0"/>
                  <a:t>e will be </a:t>
                </a:r>
                <a:r>
                  <a:rPr lang="en-US" sz="2400" u="sng" dirty="0" smtClean="0"/>
                  <a:t>replacing </a:t>
                </a:r>
                <a:r>
                  <a:rPr lang="en-US" sz="2400" u="sng" dirty="0"/>
                  <a:t>the Dirac delta function </a:t>
                </a:r>
                <a:r>
                  <a:rPr lang="en-US" sz="2400" u="sng" dirty="0" smtClean="0"/>
                  <a:t>with</a:t>
                </a:r>
                <a:r>
                  <a:rPr lang="en-US" sz="2400" dirty="0" smtClean="0"/>
                  <a:t> </a:t>
                </a:r>
                <a14:m>
                  <m:oMath xmlns:m="http://schemas.openxmlformats.org/officeDocument/2006/math">
                    <m:f>
                      <m:fPr>
                        <m:ctrlPr>
                          <a:rPr lang="en-GB" sz="2400" i="1" smtClean="0">
                            <a:solidFill>
                              <a:srgbClr val="FF0000"/>
                            </a:solidFill>
                            <a:latin typeface="Cambria Math" charset="0"/>
                          </a:rPr>
                        </m:ctrlPr>
                      </m:fPr>
                      <m:num>
                        <m:r>
                          <a:rPr lang="en-US" sz="2400" i="1">
                            <a:solidFill>
                              <a:srgbClr val="FF0000"/>
                            </a:solidFill>
                            <a:latin typeface="Cambria Math" charset="0"/>
                          </a:rPr>
                          <m:t>1</m:t>
                        </m:r>
                      </m:num>
                      <m:den>
                        <m:r>
                          <a:rPr lang="en-US" sz="2400" i="1">
                            <a:solidFill>
                              <a:srgbClr val="FF0000"/>
                            </a:solidFill>
                            <a:latin typeface="Cambria Math" charset="0"/>
                          </a:rPr>
                          <m:t>h</m:t>
                        </m:r>
                      </m:den>
                    </m:f>
                    <m:r>
                      <a:rPr lang="en-US" sz="2400" i="1">
                        <a:solidFill>
                          <a:srgbClr val="FF0000"/>
                        </a:solidFill>
                        <a:latin typeface="Cambria Math" charset="0"/>
                      </a:rPr>
                      <m:t> </m:t>
                    </m:r>
                    <m:r>
                      <a:rPr lang="en-US" sz="2400" i="1">
                        <a:solidFill>
                          <a:srgbClr val="FF0000"/>
                        </a:solidFill>
                        <a:latin typeface="Cambria Math" charset="0"/>
                      </a:rPr>
                      <m:t>𝐾</m:t>
                    </m:r>
                    <m:r>
                      <a:rPr lang="en-US" sz="2400" i="1">
                        <a:solidFill>
                          <a:srgbClr val="FF0000"/>
                        </a:solidFill>
                        <a:latin typeface="Cambria Math" charset="0"/>
                      </a:rPr>
                      <m:t>(</m:t>
                    </m:r>
                    <m:f>
                      <m:fPr>
                        <m:ctrlPr>
                          <a:rPr lang="en-GB" sz="2400" i="1">
                            <a:solidFill>
                              <a:srgbClr val="FF0000"/>
                            </a:solidFill>
                            <a:latin typeface="Cambria Math" charset="0"/>
                          </a:rPr>
                        </m:ctrlPr>
                      </m:fPr>
                      <m:num>
                        <m:sSub>
                          <m:sSubPr>
                            <m:ctrlPr>
                              <a:rPr lang="en-GB" sz="2400" i="1">
                                <a:solidFill>
                                  <a:srgbClr val="FF0000"/>
                                </a:solidFill>
                                <a:latin typeface="Cambria Math" charset="0"/>
                              </a:rPr>
                            </m:ctrlPr>
                          </m:sSubPr>
                          <m:e>
                            <m:r>
                              <a:rPr lang="en-US" sz="2400" i="1">
                                <a:solidFill>
                                  <a:srgbClr val="FF0000"/>
                                </a:solidFill>
                                <a:latin typeface="Cambria Math" charset="0"/>
                              </a:rPr>
                              <m:t>𝑆</m:t>
                            </m:r>
                          </m:e>
                          <m:sub>
                            <m:r>
                              <a:rPr lang="en-US" sz="2400" i="1">
                                <a:solidFill>
                                  <a:srgbClr val="FF0000"/>
                                </a:solidFill>
                                <a:latin typeface="Cambria Math" charset="0"/>
                              </a:rPr>
                              <m:t>𝑇</m:t>
                            </m:r>
                          </m:sub>
                        </m:sSub>
                        <m:r>
                          <a:rPr lang="en-US" sz="2400" i="1">
                            <a:solidFill>
                              <a:srgbClr val="FF0000"/>
                            </a:solidFill>
                            <a:latin typeface="Cambria Math" charset="0"/>
                          </a:rPr>
                          <m:t>−</m:t>
                        </m:r>
                        <m:r>
                          <a:rPr lang="en-US" sz="2400" i="1">
                            <a:solidFill>
                              <a:srgbClr val="FF0000"/>
                            </a:solidFill>
                            <a:latin typeface="Cambria Math" charset="0"/>
                          </a:rPr>
                          <m:t>𝑘</m:t>
                        </m:r>
                      </m:num>
                      <m:den>
                        <m:r>
                          <a:rPr lang="en-US" sz="2400" i="1">
                            <a:solidFill>
                              <a:srgbClr val="FF0000"/>
                            </a:solidFill>
                            <a:latin typeface="Cambria Math" charset="0"/>
                          </a:rPr>
                          <m:t>h</m:t>
                        </m:r>
                      </m:den>
                    </m:f>
                    <m:r>
                      <a:rPr lang="en-US" sz="2400" i="1">
                        <a:latin typeface="Cambria Math" charset="0"/>
                      </a:rPr>
                      <m:t>)</m:t>
                    </m:r>
                  </m:oMath>
                </a14:m>
                <a:r>
                  <a:rPr lang="en-US" sz="2400" dirty="0"/>
                  <a:t> as a smooth approximation where </a:t>
                </a:r>
                <a14:m>
                  <m:oMath xmlns:m="http://schemas.openxmlformats.org/officeDocument/2006/math">
                    <m:r>
                      <a:rPr lang="en-US" sz="2400" i="1" u="sng">
                        <a:latin typeface="Cambria Math" charset="0"/>
                      </a:rPr>
                      <m:t>h</m:t>
                    </m:r>
                  </m:oMath>
                </a14:m>
                <a:r>
                  <a:rPr lang="en-US" sz="2400" u="sng" dirty="0"/>
                  <a:t> is called the bandwidth parameter </a:t>
                </a:r>
                <a:r>
                  <a:rPr lang="en-US" sz="2400" dirty="0"/>
                  <a:t>of the Kernel and controls the “width” of the Kernel density.</a:t>
                </a:r>
                <a:r>
                  <a:rPr lang="en-GB" sz="2400" dirty="0">
                    <a:effectLst/>
                  </a:rPr>
                  <a:t> </a:t>
                </a:r>
                <a:endParaRPr lang="en-GB" sz="2400" dirty="0" smtClean="0">
                  <a:effectLst/>
                </a:endParaRPr>
              </a:p>
              <a:p>
                <a:r>
                  <a:rPr lang="en-GB" sz="2400" dirty="0" smtClean="0"/>
                  <a:t>Some </a:t>
                </a:r>
                <a:r>
                  <a:rPr lang="en-GB" sz="2400" u="sng" dirty="0" smtClean="0"/>
                  <a:t>classical examples </a:t>
                </a:r>
                <a:r>
                  <a:rPr lang="en-GB" sz="2400" dirty="0" smtClean="0"/>
                  <a:t>of kernel functions are:</a:t>
                </a:r>
                <a:r>
                  <a:rPr lang="en-US" sz="2400" dirty="0" smtClean="0"/>
                  <a:t/>
                </a:r>
                <a:br>
                  <a:rPr lang="en-US" sz="2400" dirty="0" smtClean="0"/>
                </a:br>
                <a:r>
                  <a:rPr lang="en-US" sz="2400" dirty="0" smtClean="0"/>
                  <a:t>1. </a:t>
                </a:r>
                <a:r>
                  <a:rPr lang="en-US" sz="2400" dirty="0"/>
                  <a:t>Gaussian Kernel: </a:t>
                </a:r>
                <a14:m>
                  <m:oMath xmlns:m="http://schemas.openxmlformats.org/officeDocument/2006/math">
                    <m:r>
                      <a:rPr lang="en-US" sz="2400" i="1">
                        <a:latin typeface="Cambria Math" charset="0"/>
                      </a:rPr>
                      <m:t>𝐾</m:t>
                    </m:r>
                    <m:d>
                      <m:dPr>
                        <m:ctrlPr>
                          <a:rPr lang="en-GB" sz="2400" i="1">
                            <a:latin typeface="Cambria Math" charset="0"/>
                          </a:rPr>
                        </m:ctrlPr>
                      </m:dPr>
                      <m:e>
                        <m:r>
                          <a:rPr lang="en-US" sz="2400" i="1">
                            <a:latin typeface="Cambria Math" charset="0"/>
                          </a:rPr>
                          <m:t>𝑢</m:t>
                        </m:r>
                      </m:e>
                    </m:d>
                    <m:r>
                      <a:rPr lang="en-US" sz="2400" i="1">
                        <a:latin typeface="Cambria Math" charset="0"/>
                      </a:rPr>
                      <m:t>=</m:t>
                    </m:r>
                  </m:oMath>
                </a14:m>
                <a:r>
                  <a:rPr lang="en-US" sz="2400" dirty="0"/>
                  <a:t> </a:t>
                </a:r>
                <a14:m>
                  <m:oMath xmlns:m="http://schemas.openxmlformats.org/officeDocument/2006/math">
                    <m:f>
                      <m:fPr>
                        <m:ctrlPr>
                          <a:rPr lang="en-GB" sz="2400" i="1">
                            <a:latin typeface="Cambria Math" charset="0"/>
                          </a:rPr>
                        </m:ctrlPr>
                      </m:fPr>
                      <m:num>
                        <m:r>
                          <a:rPr lang="en-US" sz="2400" i="1">
                            <a:latin typeface="Cambria Math" charset="0"/>
                          </a:rPr>
                          <m:t>1</m:t>
                        </m:r>
                      </m:num>
                      <m:den>
                        <m:rad>
                          <m:radPr>
                            <m:degHide m:val="on"/>
                            <m:ctrlPr>
                              <a:rPr lang="en-GB" sz="2400" i="1">
                                <a:latin typeface="Cambria Math" charset="0"/>
                              </a:rPr>
                            </m:ctrlPr>
                          </m:radPr>
                          <m:deg/>
                          <m:e>
                            <m:r>
                              <a:rPr lang="en-US" sz="2400" i="1">
                                <a:latin typeface="Cambria Math" charset="0"/>
                              </a:rPr>
                              <m:t>2</m:t>
                            </m:r>
                            <m:r>
                              <a:rPr lang="en-US" sz="2400" i="1">
                                <a:latin typeface="Cambria Math" charset="0"/>
                              </a:rPr>
                              <m:t>𝜋</m:t>
                            </m:r>
                          </m:e>
                        </m:rad>
                      </m:den>
                    </m:f>
                    <m:sSup>
                      <m:sSupPr>
                        <m:ctrlPr>
                          <a:rPr lang="en-GB" sz="2400" i="1">
                            <a:latin typeface="Cambria Math" charset="0"/>
                          </a:rPr>
                        </m:ctrlPr>
                      </m:sSupPr>
                      <m:e>
                        <m:r>
                          <a:rPr lang="en-US" sz="2400" i="1">
                            <a:latin typeface="Cambria Math" charset="0"/>
                          </a:rPr>
                          <m:t>𝑒</m:t>
                        </m:r>
                      </m:e>
                      <m:sup>
                        <m:r>
                          <a:rPr lang="en-US" sz="2400" i="1">
                            <a:latin typeface="Cambria Math" charset="0"/>
                          </a:rPr>
                          <m:t>−</m:t>
                        </m:r>
                        <m:f>
                          <m:fPr>
                            <m:ctrlPr>
                              <a:rPr lang="en-GB" sz="2400" i="1">
                                <a:latin typeface="Cambria Math" charset="0"/>
                              </a:rPr>
                            </m:ctrlPr>
                          </m:fPr>
                          <m:num>
                            <m:sSup>
                              <m:sSupPr>
                                <m:ctrlPr>
                                  <a:rPr lang="en-GB" sz="2400" i="1">
                                    <a:latin typeface="Cambria Math" charset="0"/>
                                  </a:rPr>
                                </m:ctrlPr>
                              </m:sSupPr>
                              <m:e>
                                <m:r>
                                  <a:rPr lang="en-US" sz="2400" i="1">
                                    <a:latin typeface="Cambria Math" charset="0"/>
                                  </a:rPr>
                                  <m:t>𝑢</m:t>
                                </m:r>
                              </m:e>
                              <m:sup>
                                <m:r>
                                  <a:rPr lang="en-US" sz="2400" i="1">
                                    <a:latin typeface="Cambria Math" charset="0"/>
                                  </a:rPr>
                                  <m:t>2</m:t>
                                </m:r>
                              </m:sup>
                            </m:sSup>
                          </m:num>
                          <m:den>
                            <m:r>
                              <a:rPr lang="en-US" sz="2400" i="1">
                                <a:latin typeface="Cambria Math" charset="0"/>
                              </a:rPr>
                              <m:t>2</m:t>
                            </m:r>
                          </m:den>
                        </m:f>
                      </m:sup>
                    </m:sSup>
                  </m:oMath>
                </a14:m>
                <a:r>
                  <a:rPr lang="en-GB" sz="2400" dirty="0">
                    <a:effectLst/>
                  </a:rPr>
                  <a:t> </a:t>
                </a:r>
                <a:r>
                  <a:rPr lang="en-GB" sz="2400" dirty="0"/>
                  <a:t/>
                </a:r>
                <a:br>
                  <a:rPr lang="en-GB" sz="2400" dirty="0"/>
                </a:br>
                <a:r>
                  <a:rPr lang="en-GB" sz="2400" dirty="0" smtClean="0"/>
                  <a:t>2.</a:t>
                </a:r>
                <a:r>
                  <a:rPr lang="en-US" sz="2400" dirty="0" smtClean="0"/>
                  <a:t> </a:t>
                </a:r>
                <a:r>
                  <a:rPr lang="en-US" sz="2400" dirty="0"/>
                  <a:t>Parabolic Kernel: </a:t>
                </a:r>
                <a14:m>
                  <m:oMath xmlns:m="http://schemas.openxmlformats.org/officeDocument/2006/math">
                    <m:r>
                      <a:rPr lang="en-US" sz="2400" i="1">
                        <a:latin typeface="Cambria Math" charset="0"/>
                      </a:rPr>
                      <m:t>𝐾</m:t>
                    </m:r>
                    <m:d>
                      <m:dPr>
                        <m:ctrlPr>
                          <a:rPr lang="en-GB" sz="2400" i="1">
                            <a:latin typeface="Cambria Math" charset="0"/>
                          </a:rPr>
                        </m:ctrlPr>
                      </m:dPr>
                      <m:e>
                        <m:r>
                          <a:rPr lang="en-US" sz="2400" i="1">
                            <a:latin typeface="Cambria Math" charset="0"/>
                          </a:rPr>
                          <m:t>𝑢</m:t>
                        </m:r>
                      </m:e>
                    </m:d>
                    <m:r>
                      <a:rPr lang="en-US" sz="2400" i="1">
                        <a:latin typeface="Cambria Math" charset="0"/>
                      </a:rPr>
                      <m:t>=</m:t>
                    </m:r>
                  </m:oMath>
                </a14:m>
                <a:r>
                  <a:rPr lang="en-US" sz="2400" dirty="0"/>
                  <a:t> </a:t>
                </a:r>
                <a14:m>
                  <m:oMath xmlns:m="http://schemas.openxmlformats.org/officeDocument/2006/math">
                    <m:f>
                      <m:fPr>
                        <m:ctrlPr>
                          <a:rPr lang="en-GB" sz="2400" i="1">
                            <a:latin typeface="Cambria Math" charset="0"/>
                          </a:rPr>
                        </m:ctrlPr>
                      </m:fPr>
                      <m:num>
                        <m:r>
                          <a:rPr lang="en-US" sz="2400" i="1">
                            <a:latin typeface="Cambria Math" charset="0"/>
                          </a:rPr>
                          <m:t>3</m:t>
                        </m:r>
                      </m:num>
                      <m:den>
                        <m:r>
                          <a:rPr lang="en-US" sz="2400" i="1">
                            <a:latin typeface="Cambria Math" charset="0"/>
                          </a:rPr>
                          <m:t>4</m:t>
                        </m:r>
                      </m:den>
                    </m:f>
                    <m:d>
                      <m:dPr>
                        <m:ctrlPr>
                          <a:rPr lang="en-GB" sz="2400" i="1">
                            <a:latin typeface="Cambria Math" charset="0"/>
                          </a:rPr>
                        </m:ctrlPr>
                      </m:dPr>
                      <m:e>
                        <m:r>
                          <a:rPr lang="en-US" sz="2400" i="1">
                            <a:latin typeface="Cambria Math" charset="0"/>
                          </a:rPr>
                          <m:t>1−</m:t>
                        </m:r>
                        <m:sSup>
                          <m:sSupPr>
                            <m:ctrlPr>
                              <a:rPr lang="en-GB" sz="2400" i="1">
                                <a:latin typeface="Cambria Math" charset="0"/>
                              </a:rPr>
                            </m:ctrlPr>
                          </m:sSupPr>
                          <m:e>
                            <m:r>
                              <a:rPr lang="en-US" sz="2400" i="1">
                                <a:latin typeface="Cambria Math" charset="0"/>
                              </a:rPr>
                              <m:t>𝑢</m:t>
                            </m:r>
                          </m:e>
                          <m:sup>
                            <m:r>
                              <a:rPr lang="en-US" sz="2400" i="1">
                                <a:latin typeface="Cambria Math" charset="0"/>
                              </a:rPr>
                              <m:t>2</m:t>
                            </m:r>
                          </m:sup>
                        </m:sSup>
                      </m:e>
                    </m:d>
                    <m:sSub>
                      <m:sSubPr>
                        <m:ctrlPr>
                          <a:rPr lang="en-GB" sz="2400" b="1" i="1">
                            <a:latin typeface="Cambria Math" charset="0"/>
                          </a:rPr>
                        </m:ctrlPr>
                      </m:sSubPr>
                      <m:e>
                        <m:r>
                          <a:rPr lang="en-US" sz="2400" i="1">
                            <a:latin typeface="Cambria Math" charset="0"/>
                          </a:rPr>
                          <m:t>1</m:t>
                        </m:r>
                      </m:e>
                      <m:sub>
                        <m:d>
                          <m:dPr>
                            <m:begChr m:val="|"/>
                            <m:endChr m:val="|"/>
                            <m:ctrlPr>
                              <a:rPr lang="en-GB" sz="2400" i="1">
                                <a:latin typeface="Cambria Math" charset="0"/>
                              </a:rPr>
                            </m:ctrlPr>
                          </m:dPr>
                          <m:e>
                            <m:r>
                              <a:rPr lang="en-US" sz="2400" i="1">
                                <a:latin typeface="Cambria Math" charset="0"/>
                              </a:rPr>
                              <m:t>𝑢</m:t>
                            </m:r>
                          </m:e>
                        </m:d>
                        <m:r>
                          <a:rPr lang="en-US" sz="2400" i="1">
                            <a:latin typeface="Cambria Math" charset="0"/>
                          </a:rPr>
                          <m:t>≤1</m:t>
                        </m:r>
                      </m:sub>
                    </m:sSub>
                  </m:oMath>
                </a14:m>
                <a:r>
                  <a:rPr lang="en-GB" sz="2400" dirty="0">
                    <a:effectLst/>
                  </a:rPr>
                  <a:t> </a:t>
                </a:r>
                <a:r>
                  <a:rPr lang="en-GB" sz="2400" dirty="0"/>
                  <a:t/>
                </a:r>
                <a:br>
                  <a:rPr lang="en-GB" sz="2400" dirty="0"/>
                </a:br>
                <a:r>
                  <a:rPr lang="en-GB" sz="2400" dirty="0" smtClean="0"/>
                  <a:t>3. </a:t>
                </a:r>
                <a:r>
                  <a:rPr lang="en-US" sz="2400" dirty="0"/>
                  <a:t>Uniform Kernel: </a:t>
                </a:r>
                <a14:m>
                  <m:oMath xmlns:m="http://schemas.openxmlformats.org/officeDocument/2006/math">
                    <m:r>
                      <a:rPr lang="en-US" sz="2400" i="1">
                        <a:latin typeface="Cambria Math" charset="0"/>
                      </a:rPr>
                      <m:t>𝐾</m:t>
                    </m:r>
                    <m:d>
                      <m:dPr>
                        <m:ctrlPr>
                          <a:rPr lang="en-GB" sz="2400" i="1">
                            <a:latin typeface="Cambria Math" charset="0"/>
                          </a:rPr>
                        </m:ctrlPr>
                      </m:dPr>
                      <m:e>
                        <m:r>
                          <a:rPr lang="en-US" sz="2400" i="1">
                            <a:latin typeface="Cambria Math" charset="0"/>
                          </a:rPr>
                          <m:t>𝑢</m:t>
                        </m:r>
                      </m:e>
                    </m:d>
                    <m:r>
                      <a:rPr lang="en-US" sz="2400" i="1">
                        <a:latin typeface="Cambria Math" charset="0"/>
                      </a:rPr>
                      <m:t>=</m:t>
                    </m:r>
                  </m:oMath>
                </a14:m>
                <a:r>
                  <a:rPr lang="en-US" sz="2400" dirty="0"/>
                  <a:t> </a:t>
                </a:r>
                <a14:m>
                  <m:oMath xmlns:m="http://schemas.openxmlformats.org/officeDocument/2006/math">
                    <m:f>
                      <m:fPr>
                        <m:ctrlPr>
                          <a:rPr lang="en-GB" sz="2400" i="1">
                            <a:latin typeface="Cambria Math" charset="0"/>
                          </a:rPr>
                        </m:ctrlPr>
                      </m:fPr>
                      <m:num>
                        <m:r>
                          <a:rPr lang="en-US" sz="2400" i="1">
                            <a:latin typeface="Cambria Math" charset="0"/>
                          </a:rPr>
                          <m:t>1</m:t>
                        </m:r>
                      </m:num>
                      <m:den>
                        <m:r>
                          <a:rPr lang="en-US" sz="2400" i="1">
                            <a:latin typeface="Cambria Math" charset="0"/>
                          </a:rPr>
                          <m:t>2</m:t>
                        </m:r>
                      </m:den>
                    </m:f>
                    <m:sSub>
                      <m:sSubPr>
                        <m:ctrlPr>
                          <a:rPr lang="en-GB" sz="2400" b="1" i="1">
                            <a:latin typeface="Cambria Math" charset="0"/>
                          </a:rPr>
                        </m:ctrlPr>
                      </m:sSubPr>
                      <m:e>
                        <m:r>
                          <a:rPr lang="en-US" sz="2400" i="1">
                            <a:latin typeface="Cambria Math" charset="0"/>
                          </a:rPr>
                          <m:t>1</m:t>
                        </m:r>
                      </m:e>
                      <m:sub>
                        <m:d>
                          <m:dPr>
                            <m:begChr m:val="|"/>
                            <m:endChr m:val="|"/>
                            <m:ctrlPr>
                              <a:rPr lang="en-GB" sz="2400" i="1">
                                <a:latin typeface="Cambria Math" charset="0"/>
                              </a:rPr>
                            </m:ctrlPr>
                          </m:dPr>
                          <m:e>
                            <m:r>
                              <a:rPr lang="en-US" sz="2400" i="1">
                                <a:latin typeface="Cambria Math" charset="0"/>
                              </a:rPr>
                              <m:t>𝑢</m:t>
                            </m:r>
                          </m:e>
                        </m:d>
                        <m:r>
                          <a:rPr lang="en-US" sz="2400" i="1">
                            <a:latin typeface="Cambria Math" charset="0"/>
                          </a:rPr>
                          <m:t>≤1</m:t>
                        </m:r>
                      </m:sub>
                    </m:sSub>
                  </m:oMath>
                </a14:m>
                <a:r>
                  <a:rPr lang="en-GB" sz="2400" dirty="0">
                    <a:effectLst/>
                  </a:rPr>
                  <a:t> </a:t>
                </a:r>
                <a:endParaRPr lang="en-GB" sz="2400"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34142"/>
                <a:ext cx="10515600" cy="5671457"/>
              </a:xfrm>
              <a:blipFill rotWithShape="0">
                <a:blip r:embed="rId2"/>
                <a:stretch>
                  <a:fillRect l="-812" t="-1505"/>
                </a:stretch>
              </a:blipFill>
            </p:spPr>
            <p:txBody>
              <a:bodyPr/>
              <a:lstStyle/>
              <a:p>
                <a:r>
                  <a:rPr lang="en-US">
                    <a:noFill/>
                  </a:rPr>
                  <a:t> </a:t>
                </a:r>
              </a:p>
            </p:txBody>
          </p:sp>
        </mc:Fallback>
      </mc:AlternateContent>
    </p:spTree>
    <p:extLst>
      <p:ext uri="{BB962C8B-B14F-4D97-AF65-F5344CB8AC3E}">
        <p14:creationId xmlns:p14="http://schemas.microsoft.com/office/powerpoint/2010/main" val="21158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62000" y="97971"/>
                <a:ext cx="10515600" cy="6607629"/>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a:t/>
                </a:r>
                <a:br>
                  <a:rPr lang="en-US" dirty="0"/>
                </a:br>
                <a:endParaRPr lang="en-US" dirty="0" smtClean="0"/>
              </a:p>
              <a:p>
                <a:pPr>
                  <a:lnSpc>
                    <a:spcPct val="100000"/>
                  </a:lnSpc>
                  <a:spcBef>
                    <a:spcPts val="0"/>
                  </a:spcBef>
                </a:pPr>
                <a:r>
                  <a:rPr lang="en-US" sz="2600" dirty="0"/>
                  <a:t>Therefore, </a:t>
                </a:r>
                <a:r>
                  <a:rPr lang="en-US" sz="2600" dirty="0" smtClean="0"/>
                  <a:t>equation for calculating Delta becomes</a:t>
                </a:r>
                <a:r>
                  <a:rPr lang="en-US" dirty="0" smtClean="0"/>
                  <a:t>,</a:t>
                </a:r>
                <a:br>
                  <a:rPr lang="en-US" dirty="0" smtClean="0"/>
                </a:br>
                <a:r>
                  <a:rPr lang="en-US" dirty="0" smtClean="0"/>
                  <a:t>			</a:t>
                </a:r>
                <a14:m>
                  <m:oMath xmlns:m="http://schemas.openxmlformats.org/officeDocument/2006/math">
                    <m:acc>
                      <m:accPr>
                        <m:chr m:val="̂"/>
                        <m:ctrlPr>
                          <a:rPr lang="en-GB" sz="2400" i="1">
                            <a:latin typeface="Cambria Math" charset="0"/>
                          </a:rPr>
                        </m:ctrlPr>
                      </m:accPr>
                      <m:e>
                        <m:f>
                          <m:fPr>
                            <m:ctrlPr>
                              <a:rPr lang="en-GB" sz="2400" i="1">
                                <a:latin typeface="Cambria Math" charset="0"/>
                              </a:rPr>
                            </m:ctrlPr>
                          </m:fPr>
                          <m:num>
                            <m:sSup>
                              <m:sSupPr>
                                <m:ctrlPr>
                                  <a:rPr lang="en-GB" sz="2400" i="1">
                                    <a:latin typeface="Cambria Math" charset="0"/>
                                  </a:rPr>
                                </m:ctrlPr>
                              </m:sSupPr>
                              <m:e>
                                <m:r>
                                  <a:rPr lang="en-US" sz="2400" i="1">
                                    <a:latin typeface="Cambria Math" charset="0"/>
                                  </a:rPr>
                                  <m:t>𝑃</m:t>
                                </m:r>
                              </m:e>
                              <m:sup>
                                <m:r>
                                  <a:rPr lang="en-US" sz="2400" i="1">
                                    <a:latin typeface="Cambria Math" charset="0"/>
                                  </a:rPr>
                                  <m:t>𝑀</m:t>
                                </m:r>
                              </m:sup>
                            </m:sSup>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e>
                    </m:acc>
                    <m:r>
                      <a:rPr lang="en-US" sz="2400" i="1">
                        <a:latin typeface="Cambria Math" charset="0"/>
                      </a:rPr>
                      <m:t>=</m:t>
                    </m:r>
                    <m:f>
                      <m:fPr>
                        <m:ctrlPr>
                          <a:rPr lang="en-GB" sz="2400" i="1">
                            <a:latin typeface="Cambria Math" charset="0"/>
                          </a:rPr>
                        </m:ctrlPr>
                      </m:fPr>
                      <m:num>
                        <m:r>
                          <a:rPr lang="en-US" sz="2400" i="1">
                            <a:latin typeface="Cambria Math" charset="0"/>
                          </a:rPr>
                          <m:t>1</m:t>
                        </m:r>
                      </m:num>
                      <m:den>
                        <m:r>
                          <a:rPr lang="en-US" sz="2400" i="1">
                            <a:latin typeface="Cambria Math" charset="0"/>
                          </a:rPr>
                          <m:t>𝑀</m:t>
                        </m:r>
                      </m:den>
                    </m:f>
                    <m:nary>
                      <m:naryPr>
                        <m:chr m:val="∑"/>
                        <m:limLoc m:val="undOvr"/>
                        <m:ctrlPr>
                          <a:rPr lang="en-GB" sz="2400" i="1">
                            <a:latin typeface="Cambria Math" charset="0"/>
                          </a:rPr>
                        </m:ctrlPr>
                      </m:naryPr>
                      <m:sub>
                        <m:r>
                          <a:rPr lang="en-US" sz="2400" i="1">
                            <a:latin typeface="Cambria Math" charset="0"/>
                          </a:rPr>
                          <m:t>𝑚</m:t>
                        </m:r>
                        <m:r>
                          <a:rPr lang="en-US" sz="2400" i="1">
                            <a:latin typeface="Cambria Math" charset="0"/>
                          </a:rPr>
                          <m:t>=1</m:t>
                        </m:r>
                      </m:sub>
                      <m:sup>
                        <m:r>
                          <a:rPr lang="en-US" sz="2400" i="1">
                            <a:latin typeface="Cambria Math" charset="0"/>
                          </a:rPr>
                          <m:t>𝑀</m:t>
                        </m:r>
                      </m:sup>
                      <m:e>
                        <m:sSup>
                          <m:sSupPr>
                            <m:ctrlPr>
                              <a:rPr lang="en-GB" sz="2400" i="1">
                                <a:latin typeface="Cambria Math" charset="0"/>
                              </a:rPr>
                            </m:ctrlPr>
                          </m:sSupPr>
                          <m:e>
                            <m:r>
                              <a:rPr lang="en-US" sz="2400" i="1">
                                <a:latin typeface="Cambria Math" charset="0"/>
                              </a:rPr>
                              <m:t>𝑒</m:t>
                            </m:r>
                          </m:e>
                          <m:sup>
                            <m:r>
                              <a:rPr lang="en-US" sz="2400" i="1">
                                <a:latin typeface="Cambria Math" charset="0"/>
                              </a:rPr>
                              <m:t>−</m:t>
                            </m:r>
                            <m:r>
                              <a:rPr lang="en-US" sz="2400" i="1">
                                <a:latin typeface="Cambria Math" charset="0"/>
                              </a:rPr>
                              <m:t>𝑟𝑇</m:t>
                            </m:r>
                          </m:sup>
                        </m:sSup>
                        <m:f>
                          <m:fPr>
                            <m:ctrlPr>
                              <a:rPr lang="en-GB" sz="2400" i="1">
                                <a:latin typeface="Cambria Math" charset="0"/>
                              </a:rPr>
                            </m:ctrlPr>
                          </m:fPr>
                          <m:num>
                            <m:r>
                              <a:rPr lang="en-US" sz="2400" i="1">
                                <a:latin typeface="Cambria Math" charset="0"/>
                              </a:rPr>
                              <m:t>𝜕</m:t>
                            </m:r>
                            <m:sSubSup>
                              <m:sSubSupPr>
                                <m:ctrlPr>
                                  <a:rPr lang="en-GB" sz="2400" i="1">
                                    <a:latin typeface="Cambria Math" charset="0"/>
                                  </a:rPr>
                                </m:ctrlPr>
                              </m:sSubSupPr>
                              <m:e>
                                <m:r>
                                  <a:rPr lang="en-US" sz="2400" i="1">
                                    <a:latin typeface="Cambria Math" charset="0"/>
                                  </a:rPr>
                                  <m:t>𝑆</m:t>
                                </m:r>
                              </m:e>
                              <m:sub>
                                <m:r>
                                  <a:rPr lang="en-US" sz="2400" i="1">
                                    <a:latin typeface="Cambria Math" charset="0"/>
                                  </a:rPr>
                                  <m:t>𝑇</m:t>
                                </m:r>
                              </m:sub>
                              <m:sup>
                                <m:r>
                                  <a:rPr lang="en-US" sz="2400" i="1">
                                    <a:latin typeface="Cambria Math" charset="0"/>
                                  </a:rPr>
                                  <m:t>𝑚</m:t>
                                </m:r>
                              </m:sup>
                            </m:sSubSup>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r>
                          <a:rPr lang="en-US" sz="2400" i="1">
                            <a:latin typeface="Cambria Math" charset="0"/>
                          </a:rPr>
                          <m:t> </m:t>
                        </m:r>
                        <m:f>
                          <m:fPr>
                            <m:ctrlPr>
                              <a:rPr lang="en-GB" sz="2400" i="1" smtClean="0">
                                <a:solidFill>
                                  <a:srgbClr val="FF0000"/>
                                </a:solidFill>
                                <a:latin typeface="Cambria Math" charset="0"/>
                              </a:rPr>
                            </m:ctrlPr>
                          </m:fPr>
                          <m:num>
                            <m:r>
                              <a:rPr lang="en-US" sz="2400" i="1">
                                <a:solidFill>
                                  <a:srgbClr val="FF0000"/>
                                </a:solidFill>
                                <a:latin typeface="Cambria Math" charset="0"/>
                              </a:rPr>
                              <m:t>1</m:t>
                            </m:r>
                          </m:num>
                          <m:den>
                            <m:r>
                              <a:rPr lang="en-US" sz="2400" i="1">
                                <a:solidFill>
                                  <a:srgbClr val="FF0000"/>
                                </a:solidFill>
                                <a:latin typeface="Cambria Math" charset="0"/>
                              </a:rPr>
                              <m:t>h</m:t>
                            </m:r>
                          </m:den>
                        </m:f>
                        <m:r>
                          <a:rPr lang="en-US" sz="2400" i="1">
                            <a:solidFill>
                              <a:srgbClr val="FF0000"/>
                            </a:solidFill>
                            <a:latin typeface="Cambria Math" charset="0"/>
                          </a:rPr>
                          <m:t> </m:t>
                        </m:r>
                        <m:r>
                          <a:rPr lang="en-US" sz="2400" i="1">
                            <a:solidFill>
                              <a:srgbClr val="FF0000"/>
                            </a:solidFill>
                            <a:latin typeface="Cambria Math" charset="0"/>
                          </a:rPr>
                          <m:t>𝐾</m:t>
                        </m:r>
                        <m:r>
                          <a:rPr lang="en-US" sz="2400" i="1">
                            <a:solidFill>
                              <a:srgbClr val="FF0000"/>
                            </a:solidFill>
                            <a:latin typeface="Cambria Math" charset="0"/>
                          </a:rPr>
                          <m:t>(</m:t>
                        </m:r>
                        <m:f>
                          <m:fPr>
                            <m:ctrlPr>
                              <a:rPr lang="en-GB" sz="2400" i="1">
                                <a:solidFill>
                                  <a:srgbClr val="FF0000"/>
                                </a:solidFill>
                                <a:latin typeface="Cambria Math" charset="0"/>
                              </a:rPr>
                            </m:ctrlPr>
                          </m:fPr>
                          <m:num>
                            <m:sSubSup>
                              <m:sSubSupPr>
                                <m:ctrlPr>
                                  <a:rPr lang="en-GB" sz="2400" i="1">
                                    <a:solidFill>
                                      <a:srgbClr val="FF0000"/>
                                    </a:solidFill>
                                    <a:latin typeface="Cambria Math" charset="0"/>
                                  </a:rPr>
                                </m:ctrlPr>
                              </m:sSubSupPr>
                              <m:e>
                                <m:r>
                                  <a:rPr lang="en-US" sz="2400" i="1">
                                    <a:solidFill>
                                      <a:srgbClr val="FF0000"/>
                                    </a:solidFill>
                                    <a:latin typeface="Cambria Math" charset="0"/>
                                  </a:rPr>
                                  <m:t>𝑆</m:t>
                                </m:r>
                              </m:e>
                              <m:sub>
                                <m:r>
                                  <a:rPr lang="en-US" sz="2400" i="1">
                                    <a:solidFill>
                                      <a:srgbClr val="FF0000"/>
                                    </a:solidFill>
                                    <a:latin typeface="Cambria Math" charset="0"/>
                                  </a:rPr>
                                  <m:t>𝑇</m:t>
                                </m:r>
                              </m:sub>
                              <m:sup>
                                <m:r>
                                  <a:rPr lang="en-US" sz="2400" i="1">
                                    <a:solidFill>
                                      <a:srgbClr val="FF0000"/>
                                    </a:solidFill>
                                    <a:latin typeface="Cambria Math" charset="0"/>
                                  </a:rPr>
                                  <m:t>𝑚</m:t>
                                </m:r>
                              </m:sup>
                            </m:sSubSup>
                            <m:r>
                              <a:rPr lang="en-US" sz="2400" i="1">
                                <a:solidFill>
                                  <a:srgbClr val="FF0000"/>
                                </a:solidFill>
                                <a:latin typeface="Cambria Math" charset="0"/>
                              </a:rPr>
                              <m:t>−</m:t>
                            </m:r>
                            <m:r>
                              <a:rPr lang="en-US" sz="2400" i="1">
                                <a:solidFill>
                                  <a:srgbClr val="FF0000"/>
                                </a:solidFill>
                                <a:latin typeface="Cambria Math" charset="0"/>
                              </a:rPr>
                              <m:t>𝑘</m:t>
                            </m:r>
                          </m:num>
                          <m:den>
                            <m:r>
                              <a:rPr lang="en-US" sz="2400" i="1">
                                <a:solidFill>
                                  <a:srgbClr val="FF0000"/>
                                </a:solidFill>
                                <a:latin typeface="Cambria Math" charset="0"/>
                              </a:rPr>
                              <m:t>h</m:t>
                            </m:r>
                          </m:den>
                        </m:f>
                        <m:r>
                          <a:rPr lang="en-US" sz="2400" i="1">
                            <a:solidFill>
                              <a:srgbClr val="FF0000"/>
                            </a:solidFill>
                            <a:latin typeface="Cambria Math" charset="0"/>
                          </a:rPr>
                          <m:t>)</m:t>
                        </m:r>
                      </m:e>
                    </m:nary>
                  </m:oMath>
                </a14:m>
                <a:r>
                  <a:rPr lang="en-GB" dirty="0">
                    <a:effectLst/>
                  </a:rPr>
                  <a:t> </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62000" y="97971"/>
                <a:ext cx="10515600" cy="6607629"/>
              </a:xfrm>
              <a:blipFill rotWithShape="0">
                <a:blip r:embed="rId2"/>
                <a:stretch>
                  <a:fillRect l="-870"/>
                </a:stretch>
              </a:blipFill>
            </p:spPr>
            <p:txBody>
              <a:bodyPr/>
              <a:lstStyle/>
              <a:p>
                <a:r>
                  <a:rPr lang="en-US">
                    <a:noFill/>
                  </a:rPr>
                  <a:t> </a:t>
                </a:r>
              </a:p>
            </p:txBody>
          </p:sp>
        </mc:Fallback>
      </mc:AlternateContent>
      <p:pic>
        <p:nvPicPr>
          <p:cNvPr id="7" name="Picture 6" descr="Comparison.png"/>
          <p:cNvPicPr/>
          <p:nvPr/>
        </p:nvPicPr>
        <p:blipFill>
          <a:blip r:embed="rId3">
            <a:extLst>
              <a:ext uri="{28A0092B-C50C-407E-A947-70E740481C1C}">
                <a14:useLocalDpi xmlns:a14="http://schemas.microsoft.com/office/drawing/2010/main" val="0"/>
              </a:ext>
            </a:extLst>
          </a:blip>
          <a:srcRect/>
          <a:stretch>
            <a:fillRect/>
          </a:stretch>
        </p:blipFill>
        <p:spPr bwMode="auto">
          <a:xfrm>
            <a:off x="3046367" y="480423"/>
            <a:ext cx="5946866" cy="4167777"/>
          </a:xfrm>
          <a:prstGeom prst="rect">
            <a:avLst/>
          </a:prstGeom>
          <a:noFill/>
          <a:ln w="19050">
            <a:solidFill>
              <a:schemeClr val="tx1"/>
            </a:solidFill>
          </a:ln>
        </p:spPr>
      </p:pic>
    </p:spTree>
    <p:extLst>
      <p:ext uri="{BB962C8B-B14F-4D97-AF65-F5344CB8AC3E}">
        <p14:creationId xmlns:p14="http://schemas.microsoft.com/office/powerpoint/2010/main" val="8751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7715"/>
            <a:ext cx="10515600" cy="685799"/>
          </a:xfrm>
        </p:spPr>
        <p:txBody>
          <a:bodyPr>
            <a:normAutofit/>
          </a:bodyPr>
          <a:lstStyle/>
          <a:p>
            <a:pPr algn="ctr"/>
            <a:r>
              <a:rPr lang="en-US" sz="4000" b="1" u="sng" dirty="0"/>
              <a:t>Bias and Variance</a:t>
            </a:r>
            <a:r>
              <a:rPr lang="en-GB" sz="4000" b="1" u="sng" dirty="0"/>
              <a:t> </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66800"/>
                <a:ext cx="10515600" cy="5606143"/>
              </a:xfrm>
            </p:spPr>
            <p:txBody>
              <a:bodyPr>
                <a:normAutofit/>
              </a:bodyPr>
              <a:lstStyle/>
              <a:p>
                <a:r>
                  <a:rPr lang="en-US" sz="2400" dirty="0"/>
                  <a:t>As we have mentioned above, </a:t>
                </a:r>
                <a14:m>
                  <m:oMath xmlns:m="http://schemas.openxmlformats.org/officeDocument/2006/math">
                    <m:r>
                      <a:rPr lang="en-US" sz="2400" i="1" smtClean="0">
                        <a:solidFill>
                          <a:srgbClr val="C00000"/>
                        </a:solidFill>
                        <a:latin typeface="Cambria Math" charset="0"/>
                      </a:rPr>
                      <m:t>h</m:t>
                    </m:r>
                  </m:oMath>
                </a14:m>
                <a:r>
                  <a:rPr lang="en-US" sz="2400" dirty="0">
                    <a:solidFill>
                      <a:srgbClr val="C00000"/>
                    </a:solidFill>
                  </a:rPr>
                  <a:t> is the bandwidth parameter </a:t>
                </a:r>
                <a:r>
                  <a:rPr lang="en-US" sz="2400" dirty="0"/>
                  <a:t>that controls the </a:t>
                </a:r>
                <a:r>
                  <a:rPr lang="en-US" sz="2400" dirty="0">
                    <a:solidFill>
                      <a:srgbClr val="C00000"/>
                    </a:solidFill>
                  </a:rPr>
                  <a:t>“width” </a:t>
                </a:r>
                <a:r>
                  <a:rPr lang="en-US" sz="2400" dirty="0"/>
                  <a:t>of the Kernel </a:t>
                </a:r>
                <a:r>
                  <a:rPr lang="en-US" sz="2400" dirty="0" smtClean="0"/>
                  <a:t>function in </a:t>
                </a:r>
                <a14:m>
                  <m:oMath xmlns:m="http://schemas.openxmlformats.org/officeDocument/2006/math">
                    <m:f>
                      <m:fPr>
                        <m:ctrlPr>
                          <a:rPr lang="en-GB" sz="2400" i="1" smtClean="0">
                            <a:latin typeface="Cambria Math" charset="0"/>
                          </a:rPr>
                        </m:ctrlPr>
                      </m:fPr>
                      <m:num>
                        <m:r>
                          <a:rPr lang="en-US" sz="2400" i="1">
                            <a:latin typeface="Cambria Math" charset="0"/>
                          </a:rPr>
                          <m:t>1</m:t>
                        </m:r>
                      </m:num>
                      <m:den>
                        <m:r>
                          <a:rPr lang="en-US" sz="2400" i="1">
                            <a:latin typeface="Cambria Math" charset="0"/>
                          </a:rPr>
                          <m:t>h</m:t>
                        </m:r>
                      </m:den>
                    </m:f>
                    <m:r>
                      <a:rPr lang="en-US" sz="2400" i="1">
                        <a:latin typeface="Cambria Math" charset="0"/>
                      </a:rPr>
                      <m:t> </m:t>
                    </m:r>
                    <m:r>
                      <a:rPr lang="en-US" sz="2400" i="1">
                        <a:latin typeface="Cambria Math" charset="0"/>
                      </a:rPr>
                      <m:t>𝐾</m:t>
                    </m:r>
                    <m:r>
                      <a:rPr lang="en-US" sz="2400" i="1">
                        <a:latin typeface="Cambria Math" charset="0"/>
                      </a:rPr>
                      <m:t>(</m:t>
                    </m:r>
                    <m:f>
                      <m:fPr>
                        <m:ctrlPr>
                          <a:rPr lang="en-GB" sz="2400" i="1">
                            <a:latin typeface="Cambria Math" charset="0"/>
                          </a:rPr>
                        </m:ctrlPr>
                      </m:fPr>
                      <m:num>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r>
                          <a:rPr lang="en-US" sz="2400" i="1">
                            <a:latin typeface="Cambria Math" charset="0"/>
                          </a:rPr>
                          <m:t>−</m:t>
                        </m:r>
                        <m:r>
                          <a:rPr lang="en-US" sz="2400" i="1">
                            <a:latin typeface="Cambria Math" charset="0"/>
                          </a:rPr>
                          <m:t>𝑘</m:t>
                        </m:r>
                      </m:num>
                      <m:den>
                        <m:r>
                          <a:rPr lang="en-US" sz="2400" i="1">
                            <a:latin typeface="Cambria Math" charset="0"/>
                          </a:rPr>
                          <m:t>h</m:t>
                        </m:r>
                      </m:den>
                    </m:f>
                    <m:r>
                      <a:rPr lang="en-US" sz="2400" i="1">
                        <a:latin typeface="Cambria Math" charset="0"/>
                      </a:rPr>
                      <m:t>)</m:t>
                    </m:r>
                  </m:oMath>
                </a14:m>
                <a:r>
                  <a:rPr lang="en-US" sz="2400" dirty="0"/>
                  <a:t>.</a:t>
                </a:r>
                <a:r>
                  <a:rPr lang="en-GB" sz="2400" dirty="0">
                    <a:effectLst/>
                  </a:rPr>
                  <a:t> </a:t>
                </a:r>
                <a:r>
                  <a:rPr lang="en-GB" sz="2400" dirty="0" smtClean="0">
                    <a:effectLst/>
                  </a:rPr>
                  <a:t/>
                </a:r>
                <a:br>
                  <a:rPr lang="en-GB" sz="2400" dirty="0" smtClean="0">
                    <a:effectLst/>
                  </a:rPr>
                </a:br>
                <a:r>
                  <a:rPr lang="en-GB" sz="2400" dirty="0" smtClean="0">
                    <a:effectLst/>
                  </a:rPr>
                  <a:t/>
                </a:r>
                <a:br>
                  <a:rPr lang="en-GB" sz="2400" dirty="0" smtClean="0">
                    <a:effectLst/>
                  </a:rPr>
                </a:b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66800"/>
                <a:ext cx="10515600" cy="5606143"/>
              </a:xfrm>
              <a:blipFill rotWithShape="0">
                <a:blip r:embed="rId2"/>
                <a:stretch>
                  <a:fillRect l="-812" t="-1522"/>
                </a:stretch>
              </a:blipFill>
            </p:spPr>
            <p:txBody>
              <a:bodyPr/>
              <a:lstStyle/>
              <a:p>
                <a:r>
                  <a:rPr lang="en-US">
                    <a:noFill/>
                  </a:rPr>
                  <a:t> </a:t>
                </a:r>
              </a:p>
            </p:txBody>
          </p:sp>
        </mc:Fallback>
      </mc:AlternateContent>
      <p:pic>
        <p:nvPicPr>
          <p:cNvPr id="5" name="Picture 4" descr="Kernel%20shape.png"/>
          <p:cNvPicPr/>
          <p:nvPr/>
        </p:nvPicPr>
        <p:blipFill>
          <a:blip r:embed="rId3">
            <a:extLst>
              <a:ext uri="{28A0092B-C50C-407E-A947-70E740481C1C}">
                <a14:useLocalDpi xmlns:a14="http://schemas.microsoft.com/office/drawing/2010/main" val="0"/>
              </a:ext>
            </a:extLst>
          </a:blip>
          <a:srcRect/>
          <a:stretch>
            <a:fillRect/>
          </a:stretch>
        </p:blipFill>
        <p:spPr bwMode="auto">
          <a:xfrm>
            <a:off x="2550035" y="2113279"/>
            <a:ext cx="6637508" cy="4178664"/>
          </a:xfrm>
          <a:prstGeom prst="rect">
            <a:avLst/>
          </a:prstGeom>
          <a:noFill/>
          <a:ln w="19050">
            <a:solidFill>
              <a:schemeClr val="tx1"/>
            </a:solidFill>
          </a:ln>
        </p:spPr>
      </p:pic>
    </p:spTree>
    <p:extLst>
      <p:ext uri="{BB962C8B-B14F-4D97-AF65-F5344CB8AC3E}">
        <p14:creationId xmlns:p14="http://schemas.microsoft.com/office/powerpoint/2010/main" val="67119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7714"/>
                <a:ext cx="10515600" cy="6477000"/>
              </a:xfrm>
            </p:spPr>
            <p:txBody>
              <a:bodyPr>
                <a:normAutofit fontScale="92500" lnSpcReduction="2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sz="2600" dirty="0"/>
                  <a:t>Any choice of the smoothing parameter </a:t>
                </a:r>
                <a14:m>
                  <m:oMath xmlns:m="http://schemas.openxmlformats.org/officeDocument/2006/math">
                    <m:r>
                      <a:rPr lang="en-US" sz="2600" i="1">
                        <a:latin typeface="Cambria Math" charset="0"/>
                      </a:rPr>
                      <m:t>h</m:t>
                    </m:r>
                  </m:oMath>
                </a14:m>
                <a:r>
                  <a:rPr lang="en-US" sz="2600" dirty="0"/>
                  <a:t> will lead to a </a:t>
                </a:r>
                <a:r>
                  <a:rPr lang="en-US" sz="2600" u="sng" dirty="0"/>
                  <a:t>trade-off between </a:t>
                </a:r>
                <a:r>
                  <a:rPr lang="en-US" sz="2600" u="sng" dirty="0" smtClean="0"/>
                  <a:t>variance </a:t>
                </a:r>
                <a:r>
                  <a:rPr lang="en-US" sz="2600" u="sng" dirty="0"/>
                  <a:t>and </a:t>
                </a:r>
                <a:r>
                  <a:rPr lang="en-US" sz="2600" u="sng" dirty="0" smtClean="0"/>
                  <a:t>bias</a:t>
                </a:r>
                <a:r>
                  <a:rPr lang="en-US" u="sng" dirty="0"/>
                  <a:t>.</a:t>
                </a:r>
                <a:endParaRPr lang="en-US" u="sng" dirty="0" smtClean="0"/>
              </a:p>
              <a:p>
                <a:r>
                  <a:rPr lang="en-US" sz="2600" dirty="0"/>
                  <a:t>In an attempt to eliminate the bias, a smaller value of </a:t>
                </a:r>
                <a14:m>
                  <m:oMath xmlns:m="http://schemas.openxmlformats.org/officeDocument/2006/math">
                    <m:r>
                      <a:rPr lang="en-US" sz="2600" i="1">
                        <a:latin typeface="Cambria Math" charset="0"/>
                      </a:rPr>
                      <m:t>h</m:t>
                    </m:r>
                  </m:oMath>
                </a14:m>
                <a:r>
                  <a:rPr lang="en-US" sz="2600" dirty="0"/>
                  <a:t> should be used. </a:t>
                </a:r>
                <a:r>
                  <a:rPr lang="en-US" sz="2600" dirty="0" smtClean="0"/>
                  <a:t>However</a:t>
                </a:r>
                <a:r>
                  <a:rPr lang="en-US" sz="2600" dirty="0"/>
                  <a:t>, a small value of </a:t>
                </a:r>
                <a14:m>
                  <m:oMath xmlns:m="http://schemas.openxmlformats.org/officeDocument/2006/math">
                    <m:r>
                      <a:rPr lang="en-US" sz="2600" i="1">
                        <a:latin typeface="Cambria Math" charset="0"/>
                      </a:rPr>
                      <m:t>h</m:t>
                    </m:r>
                  </m:oMath>
                </a14:m>
                <a:r>
                  <a:rPr lang="en-US" sz="2600" dirty="0"/>
                  <a:t> will lead to a large variance in the estimate</a:t>
                </a:r>
                <a:r>
                  <a:rPr lang="en-US" sz="2600" dirty="0" smtClean="0"/>
                  <a:t>.</a:t>
                </a:r>
              </a:p>
              <a:p>
                <a:r>
                  <a:rPr lang="en-US" sz="2600" dirty="0" smtClean="0"/>
                  <a:t>Similarly, </a:t>
                </a:r>
                <a:r>
                  <a:rPr lang="en-US" sz="2600" dirty="0"/>
                  <a:t>a large value of </a:t>
                </a:r>
                <a14:m>
                  <m:oMath xmlns:m="http://schemas.openxmlformats.org/officeDocument/2006/math">
                    <m:r>
                      <a:rPr lang="en-US" sz="2600" i="1">
                        <a:latin typeface="Cambria Math" charset="0"/>
                      </a:rPr>
                      <m:t>h</m:t>
                    </m:r>
                  </m:oMath>
                </a14:m>
                <a:r>
                  <a:rPr lang="en-US" sz="2600" dirty="0"/>
                  <a:t> will reduce the random variation but at the expense of systematic error or bias into the estimation</a:t>
                </a:r>
                <a:r>
                  <a:rPr lang="en-US" sz="2600" dirty="0" smtClean="0"/>
                  <a:t>. </a:t>
                </a:r>
                <a:endParaRPr lang="en-US" sz="260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7714"/>
                <a:ext cx="10515600" cy="6477000"/>
              </a:xfrm>
              <a:blipFill rotWithShape="0">
                <a:blip r:embed="rId2"/>
                <a:stretch>
                  <a:fillRect l="-812" r="-1507" b="-471"/>
                </a:stretch>
              </a:blipFill>
            </p:spPr>
            <p:txBody>
              <a:bodyPr/>
              <a:lstStyle/>
              <a:p>
                <a:r>
                  <a:rPr lang="en-US">
                    <a:noFill/>
                  </a:rPr>
                  <a:t> </a:t>
                </a:r>
              </a:p>
            </p:txBody>
          </p:sp>
        </mc:Fallback>
      </mc:AlternateContent>
      <p:pic>
        <p:nvPicPr>
          <p:cNvPr id="5" name="Picture 4" descr="Kernel%20shape.png"/>
          <p:cNvPicPr/>
          <p:nvPr/>
        </p:nvPicPr>
        <p:blipFill>
          <a:blip r:embed="rId3">
            <a:extLst>
              <a:ext uri="{28A0092B-C50C-407E-A947-70E740481C1C}">
                <a14:useLocalDpi xmlns:a14="http://schemas.microsoft.com/office/drawing/2010/main" val="0"/>
              </a:ext>
            </a:extLst>
          </a:blip>
          <a:srcRect/>
          <a:stretch>
            <a:fillRect/>
          </a:stretch>
        </p:blipFill>
        <p:spPr bwMode="auto">
          <a:xfrm>
            <a:off x="2872173" y="295598"/>
            <a:ext cx="6447654" cy="3986417"/>
          </a:xfrm>
          <a:prstGeom prst="rect">
            <a:avLst/>
          </a:prstGeom>
          <a:noFill/>
          <a:ln w="19050">
            <a:solidFill>
              <a:schemeClr val="tx1"/>
            </a:solidFill>
          </a:ln>
        </p:spPr>
      </p:pic>
    </p:spTree>
    <p:extLst>
      <p:ext uri="{BB962C8B-B14F-4D97-AF65-F5344CB8AC3E}">
        <p14:creationId xmlns:p14="http://schemas.microsoft.com/office/powerpoint/2010/main" val="160877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86"/>
            <a:ext cx="10515600" cy="783772"/>
          </a:xfrm>
        </p:spPr>
        <p:txBody>
          <a:bodyPr>
            <a:normAutofit/>
          </a:bodyPr>
          <a:lstStyle/>
          <a:p>
            <a:pPr algn="ctr"/>
            <a:r>
              <a:rPr lang="en-US" sz="4000" b="1" u="sng" dirty="0" smtClean="0"/>
              <a:t>Kernel Functions</a:t>
            </a:r>
            <a:endParaRPr lang="en-US" sz="4000" b="1" u="sng"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852076531"/>
                  </p:ext>
                </p:extLst>
              </p:nvPr>
            </p:nvGraphicFramePr>
            <p:xfrm>
              <a:off x="185057" y="1408723"/>
              <a:ext cx="5845631" cy="5296876"/>
            </p:xfrm>
            <a:graphic>
              <a:graphicData uri="http://schemas.openxmlformats.org/drawingml/2006/table">
                <a:tbl>
                  <a:tblPr firstRow="1" firstCol="1" bandRow="1">
                    <a:tableStyleId>{91EBBBCC-DAD2-459C-BE2E-F6DE35CF9A28}</a:tableStyleId>
                  </a:tblPr>
                  <a:tblGrid>
                    <a:gridCol w="1179382"/>
                    <a:gridCol w="1872110"/>
                    <a:gridCol w="2794139"/>
                  </a:tblGrid>
                  <a:tr h="469327">
                    <a:tc>
                      <a:txBody>
                        <a:bodyPr/>
                        <a:lstStyle/>
                        <a:p>
                          <a:pPr marL="269875">
                            <a:spcAft>
                              <a:spcPts val="0"/>
                            </a:spcAft>
                          </a:pPr>
                          <a:r>
                            <a:rPr lang="en-US" sz="1500" dirty="0">
                              <a:effectLst/>
                            </a:rPr>
                            <a:t>Type</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Kernel name</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Function</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46360">
                    <a:tc rowSpan="7">
                      <a:txBody>
                        <a:bodyPr/>
                        <a:lstStyle/>
                        <a:p>
                          <a:pPr marL="269875" algn="l">
                            <a:spcAft>
                              <a:spcPts val="0"/>
                            </a:spcAft>
                          </a:pPr>
                          <a:endParaRPr lang="en-US" sz="1500" dirty="0" smtClean="0">
                            <a:effectLst/>
                          </a:endParaRPr>
                        </a:p>
                        <a:p>
                          <a:pPr marL="269875" algn="l">
                            <a:spcAft>
                              <a:spcPts val="0"/>
                            </a:spcAft>
                          </a:pPr>
                          <a:r>
                            <a:rPr lang="en-US" sz="1500" dirty="0" smtClean="0">
                              <a:effectLst/>
                            </a:rPr>
                            <a:t>Finite </a:t>
                          </a:r>
                          <a:r>
                            <a:rPr lang="en-US" sz="1500" dirty="0">
                              <a:effectLst/>
                            </a:rPr>
                            <a:t>support Kernels</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Parabolic kernel</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3</m:t>
                                  </m:r>
                                </m:num>
                                <m:den>
                                  <m:r>
                                    <a:rPr lang="en-US" sz="1400">
                                      <a:effectLst/>
                                      <a:latin typeface="Cambria Math" charset="0"/>
                                    </a:rPr>
                                    <m:t>4</m:t>
                                  </m:r>
                                </m:den>
                              </m:f>
                              <m:d>
                                <m:dPr>
                                  <m:ctrlPr>
                                    <a:rPr lang="en-GB" sz="1400" i="1">
                                      <a:effectLst/>
                                      <a:latin typeface="Cambria Math" charset="0"/>
                                    </a:rPr>
                                  </m:ctrlPr>
                                </m:dPr>
                                <m:e>
                                  <m:r>
                                    <a:rPr lang="en-US" sz="1400">
                                      <a:effectLst/>
                                      <a:latin typeface="Cambria Math" charset="0"/>
                                    </a:rPr>
                                    <m:t>1−</m:t>
                                  </m:r>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e>
                              </m:d>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66508">
                    <a:tc vMerge="1">
                      <a:txBody>
                        <a:bodyPr/>
                        <a:lstStyle/>
                        <a:p>
                          <a:endParaRPr lang="en-US"/>
                        </a:p>
                      </a:txBody>
                      <a:tcPr/>
                    </a:tc>
                    <a:tc>
                      <a:txBody>
                        <a:bodyPr/>
                        <a:lstStyle/>
                        <a:p>
                          <a:pPr marL="269875">
                            <a:spcAft>
                              <a:spcPts val="0"/>
                            </a:spcAft>
                          </a:pPr>
                          <a:r>
                            <a:rPr lang="en-US" sz="1500" dirty="0">
                              <a:effectLst/>
                            </a:rPr>
                            <a:t>Uniform kernel</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1</m:t>
                                  </m:r>
                                </m:num>
                                <m:den>
                                  <m:r>
                                    <a:rPr lang="en-US" sz="1400">
                                      <a:effectLst/>
                                      <a:latin typeface="Cambria Math" charset="0"/>
                                    </a:rPr>
                                    <m:t>2</m:t>
                                  </m:r>
                                </m:den>
                              </m:f>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20880">
                    <a:tc vMerge="1">
                      <a:txBody>
                        <a:bodyPr/>
                        <a:lstStyle/>
                        <a:p>
                          <a:endParaRPr lang="en-US"/>
                        </a:p>
                      </a:txBody>
                      <a:tcPr/>
                    </a:tc>
                    <a:tc>
                      <a:txBody>
                        <a:bodyPr/>
                        <a:lstStyle/>
                        <a:p>
                          <a:pPr marL="269875">
                            <a:spcAft>
                              <a:spcPts val="0"/>
                            </a:spcAft>
                          </a:pPr>
                          <a:r>
                            <a:rPr lang="en-US" sz="1500">
                              <a:effectLst/>
                            </a:rPr>
                            <a:t>Triangular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d>
                                <m:dPr>
                                  <m:ctrlPr>
                                    <a:rPr lang="en-GB" sz="1400" i="1">
                                      <a:effectLst/>
                                      <a:latin typeface="Cambria Math" charset="0"/>
                                    </a:rPr>
                                  </m:ctrlPr>
                                </m:dPr>
                                <m:e>
                                  <m:r>
                                    <a:rPr lang="en-US" sz="1400">
                                      <a:effectLst/>
                                      <a:latin typeface="Cambria Math" charset="0"/>
                                    </a:rPr>
                                    <m:t>1−</m:t>
                                  </m:r>
                                  <m:d>
                                    <m:dPr>
                                      <m:begChr m:val="|"/>
                                      <m:endChr m:val="|"/>
                                      <m:ctrlPr>
                                        <a:rPr lang="en-GB" sz="1400" i="1">
                                          <a:effectLst/>
                                          <a:latin typeface="Cambria Math" charset="0"/>
                                        </a:rPr>
                                      </m:ctrlPr>
                                    </m:dPr>
                                    <m:e>
                                      <m:r>
                                        <a:rPr lang="en-US" sz="1400">
                                          <a:effectLst/>
                                          <a:latin typeface="Cambria Math" charset="0"/>
                                        </a:rPr>
                                        <m:t>𝑢</m:t>
                                      </m:r>
                                    </m:e>
                                  </m:d>
                                </m:e>
                              </m:d>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39517">
                    <a:tc vMerge="1">
                      <a:txBody>
                        <a:bodyPr/>
                        <a:lstStyle/>
                        <a:p>
                          <a:endParaRPr lang="en-US"/>
                        </a:p>
                      </a:txBody>
                      <a:tcPr/>
                    </a:tc>
                    <a:tc>
                      <a:txBody>
                        <a:bodyPr/>
                        <a:lstStyle/>
                        <a:p>
                          <a:pPr marL="269875">
                            <a:spcAft>
                              <a:spcPts val="0"/>
                            </a:spcAft>
                          </a:pPr>
                          <a:r>
                            <a:rPr lang="en-US" sz="1500">
                              <a:effectLst/>
                            </a:rPr>
                            <a:t>Bi-weight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sSup>
                                <m:sSupPr>
                                  <m:ctrlPr>
                                    <a:rPr lang="en-GB" sz="1400" i="1">
                                      <a:effectLst/>
                                      <a:latin typeface="Cambria Math" charset="0"/>
                                    </a:rPr>
                                  </m:ctrlPr>
                                </m:sSupPr>
                                <m:e>
                                  <m:f>
                                    <m:fPr>
                                      <m:ctrlPr>
                                        <a:rPr lang="en-GB" sz="1400" i="1">
                                          <a:effectLst/>
                                          <a:latin typeface="Cambria Math" charset="0"/>
                                        </a:rPr>
                                      </m:ctrlPr>
                                    </m:fPr>
                                    <m:num>
                                      <m:r>
                                        <a:rPr lang="en-US" sz="1400">
                                          <a:effectLst/>
                                          <a:latin typeface="Cambria Math" charset="0"/>
                                        </a:rPr>
                                        <m:t>15</m:t>
                                      </m:r>
                                    </m:num>
                                    <m:den>
                                      <m:r>
                                        <a:rPr lang="en-US" sz="1400">
                                          <a:effectLst/>
                                          <a:latin typeface="Cambria Math" charset="0"/>
                                        </a:rPr>
                                        <m:t>16</m:t>
                                      </m:r>
                                    </m:den>
                                  </m:f>
                                  <m:d>
                                    <m:dPr>
                                      <m:ctrlPr>
                                        <a:rPr lang="en-GB" sz="1400" i="1">
                                          <a:effectLst/>
                                          <a:latin typeface="Cambria Math" charset="0"/>
                                        </a:rPr>
                                      </m:ctrlPr>
                                    </m:dPr>
                                    <m:e>
                                      <m:r>
                                        <a:rPr lang="en-US" sz="1400">
                                          <a:effectLst/>
                                          <a:latin typeface="Cambria Math" charset="0"/>
                                        </a:rPr>
                                        <m:t>1−</m:t>
                                      </m:r>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e>
                                  </m:d>
                                </m:e>
                                <m:sup>
                                  <m:r>
                                    <a:rPr lang="en-US" sz="1400">
                                      <a:effectLst/>
                                      <a:latin typeface="Cambria Math" charset="0"/>
                                    </a:rPr>
                                    <m:t>2</m:t>
                                  </m:r>
                                </m:sup>
                              </m:sSup>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56136">
                    <a:tc vMerge="1">
                      <a:txBody>
                        <a:bodyPr/>
                        <a:lstStyle/>
                        <a:p>
                          <a:endParaRPr lang="en-US"/>
                        </a:p>
                      </a:txBody>
                      <a:tcPr/>
                    </a:tc>
                    <a:tc>
                      <a:txBody>
                        <a:bodyPr/>
                        <a:lstStyle/>
                        <a:p>
                          <a:pPr marL="269875">
                            <a:spcAft>
                              <a:spcPts val="0"/>
                            </a:spcAft>
                          </a:pPr>
                          <a:r>
                            <a:rPr lang="en-US" sz="1500">
                              <a:effectLst/>
                            </a:rPr>
                            <a:t>Tri-weight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sSup>
                                <m:sSupPr>
                                  <m:ctrlPr>
                                    <a:rPr lang="en-GB" sz="1400" i="1">
                                      <a:effectLst/>
                                      <a:latin typeface="Cambria Math" charset="0"/>
                                    </a:rPr>
                                  </m:ctrlPr>
                                </m:sSupPr>
                                <m:e>
                                  <m:f>
                                    <m:fPr>
                                      <m:ctrlPr>
                                        <a:rPr lang="en-GB" sz="1400" i="1">
                                          <a:effectLst/>
                                          <a:latin typeface="Cambria Math" charset="0"/>
                                        </a:rPr>
                                      </m:ctrlPr>
                                    </m:fPr>
                                    <m:num>
                                      <m:r>
                                        <a:rPr lang="en-US" sz="1400">
                                          <a:effectLst/>
                                          <a:latin typeface="Cambria Math" charset="0"/>
                                        </a:rPr>
                                        <m:t>35</m:t>
                                      </m:r>
                                    </m:num>
                                    <m:den>
                                      <m:r>
                                        <a:rPr lang="en-US" sz="1400">
                                          <a:effectLst/>
                                          <a:latin typeface="Cambria Math" charset="0"/>
                                        </a:rPr>
                                        <m:t>32</m:t>
                                      </m:r>
                                    </m:den>
                                  </m:f>
                                  <m:d>
                                    <m:dPr>
                                      <m:ctrlPr>
                                        <a:rPr lang="en-GB" sz="1400" i="1">
                                          <a:effectLst/>
                                          <a:latin typeface="Cambria Math" charset="0"/>
                                        </a:rPr>
                                      </m:ctrlPr>
                                    </m:dPr>
                                    <m:e>
                                      <m:r>
                                        <a:rPr lang="en-US" sz="1400">
                                          <a:effectLst/>
                                          <a:latin typeface="Cambria Math" charset="0"/>
                                        </a:rPr>
                                        <m:t>1−</m:t>
                                      </m:r>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e>
                                  </m:d>
                                </m:e>
                                <m:sup>
                                  <m:r>
                                    <a:rPr lang="en-US" sz="1400">
                                      <a:effectLst/>
                                      <a:latin typeface="Cambria Math" charset="0"/>
                                    </a:rPr>
                                    <m:t>3</m:t>
                                  </m:r>
                                </m:sup>
                              </m:sSup>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33162">
                    <a:tc vMerge="1">
                      <a:txBody>
                        <a:bodyPr/>
                        <a:lstStyle/>
                        <a:p>
                          <a:endParaRPr lang="en-US"/>
                        </a:p>
                      </a:txBody>
                      <a:tcPr/>
                    </a:tc>
                    <a:tc>
                      <a:txBody>
                        <a:bodyPr/>
                        <a:lstStyle/>
                        <a:p>
                          <a:pPr marL="269875">
                            <a:spcAft>
                              <a:spcPts val="0"/>
                            </a:spcAft>
                          </a:pPr>
                          <a:r>
                            <a:rPr lang="en-US" sz="1500">
                              <a:effectLst/>
                            </a:rPr>
                            <a:t>Tri-cube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sSup>
                                <m:sSupPr>
                                  <m:ctrlPr>
                                    <a:rPr lang="en-GB" sz="1400" i="1">
                                      <a:effectLst/>
                                      <a:latin typeface="Cambria Math" charset="0"/>
                                    </a:rPr>
                                  </m:ctrlPr>
                                </m:sSupPr>
                                <m:e>
                                  <m:f>
                                    <m:fPr>
                                      <m:ctrlPr>
                                        <a:rPr lang="en-GB" sz="1400" i="1">
                                          <a:effectLst/>
                                          <a:latin typeface="Cambria Math" charset="0"/>
                                        </a:rPr>
                                      </m:ctrlPr>
                                    </m:fPr>
                                    <m:num>
                                      <m:r>
                                        <a:rPr lang="en-US" sz="1400">
                                          <a:effectLst/>
                                          <a:latin typeface="Cambria Math" charset="0"/>
                                        </a:rPr>
                                        <m:t>70</m:t>
                                      </m:r>
                                    </m:num>
                                    <m:den>
                                      <m:r>
                                        <a:rPr lang="en-US" sz="1400">
                                          <a:effectLst/>
                                          <a:latin typeface="Cambria Math" charset="0"/>
                                        </a:rPr>
                                        <m:t>81</m:t>
                                      </m:r>
                                    </m:den>
                                  </m:f>
                                  <m:d>
                                    <m:dPr>
                                      <m:ctrlPr>
                                        <a:rPr lang="en-GB" sz="1400" i="1">
                                          <a:effectLst/>
                                          <a:latin typeface="Cambria Math" charset="0"/>
                                        </a:rPr>
                                      </m:ctrlPr>
                                    </m:dPr>
                                    <m:e>
                                      <m:r>
                                        <a:rPr lang="en-US" sz="1400">
                                          <a:effectLst/>
                                          <a:latin typeface="Cambria Math" charset="0"/>
                                        </a:rPr>
                                        <m:t>1−</m:t>
                                      </m:r>
                                      <m:sSup>
                                        <m:sSupPr>
                                          <m:ctrlPr>
                                            <a:rPr lang="en-GB" sz="1400" i="1">
                                              <a:effectLst/>
                                              <a:latin typeface="Cambria Math" charset="0"/>
                                            </a:rPr>
                                          </m:ctrlPr>
                                        </m:sSupPr>
                                        <m:e>
                                          <m:r>
                                            <a:rPr lang="en-US" sz="1400">
                                              <a:effectLst/>
                                              <a:latin typeface="Cambria Math" charset="0"/>
                                            </a:rPr>
                                            <m:t>|</m:t>
                                          </m:r>
                                          <m:r>
                                            <a:rPr lang="en-US" sz="1400">
                                              <a:effectLst/>
                                              <a:latin typeface="Cambria Math" charset="0"/>
                                            </a:rPr>
                                            <m:t>𝑢</m:t>
                                          </m:r>
                                          <m:r>
                                            <a:rPr lang="en-US" sz="1400">
                                              <a:effectLst/>
                                              <a:latin typeface="Cambria Math" charset="0"/>
                                            </a:rPr>
                                            <m:t>|</m:t>
                                          </m:r>
                                        </m:e>
                                        <m:sup>
                                          <m:r>
                                            <a:rPr lang="en-US" sz="1400">
                                              <a:effectLst/>
                                              <a:latin typeface="Cambria Math" charset="0"/>
                                            </a:rPr>
                                            <m:t>3</m:t>
                                          </m:r>
                                        </m:sup>
                                      </m:sSup>
                                    </m:e>
                                  </m:d>
                                </m:e>
                                <m:sup>
                                  <m:r>
                                    <a:rPr lang="en-US" sz="1400">
                                      <a:effectLst/>
                                      <a:latin typeface="Cambria Math" charset="0"/>
                                    </a:rPr>
                                    <m:t>3</m:t>
                                  </m:r>
                                </m:sup>
                              </m:sSup>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564986">
                    <a:tc vMerge="1">
                      <a:txBody>
                        <a:bodyPr/>
                        <a:lstStyle/>
                        <a:p>
                          <a:endParaRPr lang="en-US"/>
                        </a:p>
                      </a:txBody>
                      <a:tcPr/>
                    </a:tc>
                    <a:tc>
                      <a:txBody>
                        <a:bodyPr/>
                        <a:lstStyle/>
                        <a:p>
                          <a:pPr marL="269875">
                            <a:spcAft>
                              <a:spcPts val="0"/>
                            </a:spcAft>
                          </a:pPr>
                          <a:r>
                            <a:rPr lang="en-US" sz="1500">
                              <a:effectLst/>
                            </a:rPr>
                            <a:t>Cosine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𝜋</m:t>
                                  </m:r>
                                </m:num>
                                <m:den>
                                  <m:r>
                                    <a:rPr lang="en-US" sz="1400">
                                      <a:effectLst/>
                                      <a:latin typeface="Cambria Math" charset="0"/>
                                    </a:rPr>
                                    <m:t>4</m:t>
                                  </m:r>
                                </m:den>
                              </m:f>
                              <m:r>
                                <m:rPr>
                                  <m:sty m:val="p"/>
                                </m:rPr>
                                <a:rPr lang="en-US" sz="1400">
                                  <a:effectLst/>
                                  <a:latin typeface="Cambria Math" charset="0"/>
                                </a:rPr>
                                <m:t>cos</m:t>
                              </m:r>
                              <m:r>
                                <a:rPr lang="en-US" sz="1400">
                                  <a:effectLst/>
                                  <a:latin typeface="Cambria Math" charset="0"/>
                                </a:rPr>
                                <m:t>⁡(</m:t>
                              </m:r>
                              <m:f>
                                <m:fPr>
                                  <m:ctrlPr>
                                    <a:rPr lang="en-GB" sz="1400" i="1">
                                      <a:effectLst/>
                                      <a:latin typeface="Cambria Math" charset="0"/>
                                    </a:rPr>
                                  </m:ctrlPr>
                                </m:fPr>
                                <m:num>
                                  <m:r>
                                    <a:rPr lang="en-US" sz="1400">
                                      <a:effectLst/>
                                      <a:latin typeface="Cambria Math" charset="0"/>
                                    </a:rPr>
                                    <m:t>𝜋</m:t>
                                  </m:r>
                                </m:num>
                                <m:den>
                                  <m:r>
                                    <a:rPr lang="en-US" sz="1400">
                                      <a:effectLst/>
                                      <a:latin typeface="Cambria Math" charset="0"/>
                                    </a:rPr>
                                    <m:t>2</m:t>
                                  </m:r>
                                </m:den>
                              </m:f>
                              <m:r>
                                <a:rPr lang="en-US" sz="1400">
                                  <a:effectLst/>
                                  <a:latin typeface="Cambria Math" charset="0"/>
                                </a:rPr>
                                <m:t>𝑢</m:t>
                              </m:r>
                              <m:r>
                                <a:rPr lang="en-US" sz="1400">
                                  <a:effectLst/>
                                  <a:latin typeface="Cambria Math" charset="0"/>
                                </a:rPr>
                                <m:t>) </m:t>
                              </m:r>
                              <m:sSub>
                                <m:sSubPr>
                                  <m:ctrlPr>
                                    <a:rPr lang="en-GB" sz="1400" i="1">
                                      <a:effectLst/>
                                      <a:latin typeface="Cambria Math" charset="0"/>
                                    </a:rPr>
                                  </m:ctrlPr>
                                </m:sSubPr>
                                <m:e>
                                  <m:r>
                                    <a:rPr lang="en-US" sz="1400">
                                      <a:effectLst/>
                                      <a:latin typeface="Cambria Math" charset="0"/>
                                    </a:rPr>
                                    <m:t>1</m:t>
                                  </m:r>
                                </m:e>
                                <m:sub>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≤1</m:t>
                                  </m:r>
                                </m:sub>
                              </m:sSub>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852076531"/>
                  </p:ext>
                </p:extLst>
              </p:nvPr>
            </p:nvGraphicFramePr>
            <p:xfrm>
              <a:off x="185057" y="1408723"/>
              <a:ext cx="5845631" cy="5296876"/>
            </p:xfrm>
            <a:graphic>
              <a:graphicData uri="http://schemas.openxmlformats.org/drawingml/2006/table">
                <a:tbl>
                  <a:tblPr firstRow="1" firstCol="1" bandRow="1">
                    <a:tableStyleId>{91EBBBCC-DAD2-459C-BE2E-F6DE35CF9A28}</a:tableStyleId>
                  </a:tblPr>
                  <a:tblGrid>
                    <a:gridCol w="1179382"/>
                    <a:gridCol w="1872110"/>
                    <a:gridCol w="2794139"/>
                  </a:tblGrid>
                  <a:tr h="469327">
                    <a:tc>
                      <a:txBody>
                        <a:bodyPr/>
                        <a:lstStyle/>
                        <a:p>
                          <a:pPr marL="269875">
                            <a:spcAft>
                              <a:spcPts val="0"/>
                            </a:spcAft>
                          </a:pPr>
                          <a:r>
                            <a:rPr lang="en-US" sz="1500" dirty="0">
                              <a:effectLst/>
                            </a:rPr>
                            <a:t>Type</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Kernel name</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Function</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46360">
                    <a:tc rowSpan="7">
                      <a:txBody>
                        <a:bodyPr/>
                        <a:lstStyle/>
                        <a:p>
                          <a:pPr marL="269875" algn="l">
                            <a:spcAft>
                              <a:spcPts val="0"/>
                            </a:spcAft>
                          </a:pPr>
                          <a:endParaRPr lang="en-US" sz="1500" dirty="0" smtClean="0">
                            <a:effectLst/>
                          </a:endParaRPr>
                        </a:p>
                        <a:p>
                          <a:pPr marL="269875" algn="l">
                            <a:spcAft>
                              <a:spcPts val="0"/>
                            </a:spcAft>
                          </a:pPr>
                          <a:r>
                            <a:rPr lang="en-US" sz="1500" dirty="0" smtClean="0">
                              <a:effectLst/>
                            </a:rPr>
                            <a:t>Finite </a:t>
                          </a:r>
                          <a:r>
                            <a:rPr lang="en-US" sz="1500" dirty="0">
                              <a:effectLst/>
                            </a:rPr>
                            <a:t>support Kernels</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dirty="0">
                              <a:effectLst/>
                            </a:rPr>
                            <a:t>Parabolic kernel</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71311" r="-654" b="-556557"/>
                          </a:stretch>
                        </a:blipFill>
                      </a:tcPr>
                    </a:tc>
                  </a:tr>
                  <a:tr h="666508">
                    <a:tc vMerge="1">
                      <a:txBody>
                        <a:bodyPr/>
                        <a:lstStyle/>
                        <a:p>
                          <a:endParaRPr lang="en-US"/>
                        </a:p>
                      </a:txBody>
                      <a:tcPr/>
                    </a:tc>
                    <a:tc>
                      <a:txBody>
                        <a:bodyPr/>
                        <a:lstStyle/>
                        <a:p>
                          <a:pPr marL="269875">
                            <a:spcAft>
                              <a:spcPts val="0"/>
                            </a:spcAft>
                          </a:pPr>
                          <a:r>
                            <a:rPr lang="en-US" sz="1500" dirty="0">
                              <a:effectLst/>
                            </a:rPr>
                            <a:t>Uniform kernel</a:t>
                          </a:r>
                          <a:endParaRPr lang="en-GB" sz="15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190000" r="-654" b="-517273"/>
                          </a:stretch>
                        </a:blipFill>
                      </a:tcPr>
                    </a:tc>
                  </a:tr>
                  <a:tr h="620880">
                    <a:tc vMerge="1">
                      <a:txBody>
                        <a:bodyPr/>
                        <a:lstStyle/>
                        <a:p>
                          <a:endParaRPr lang="en-US"/>
                        </a:p>
                      </a:txBody>
                      <a:tcPr/>
                    </a:tc>
                    <a:tc>
                      <a:txBody>
                        <a:bodyPr/>
                        <a:lstStyle/>
                        <a:p>
                          <a:pPr marL="269875">
                            <a:spcAft>
                              <a:spcPts val="0"/>
                            </a:spcAft>
                          </a:pPr>
                          <a:r>
                            <a:rPr lang="en-US" sz="1500">
                              <a:effectLst/>
                            </a:rPr>
                            <a:t>Triangular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312745" r="-654" b="-457843"/>
                          </a:stretch>
                        </a:blipFill>
                      </a:tcPr>
                    </a:tc>
                  </a:tr>
                  <a:tr h="739517">
                    <a:tc vMerge="1">
                      <a:txBody>
                        <a:bodyPr/>
                        <a:lstStyle/>
                        <a:p>
                          <a:endParaRPr lang="en-US"/>
                        </a:p>
                      </a:txBody>
                      <a:tcPr/>
                    </a:tc>
                    <a:tc>
                      <a:txBody>
                        <a:bodyPr/>
                        <a:lstStyle/>
                        <a:p>
                          <a:pPr marL="269875">
                            <a:spcAft>
                              <a:spcPts val="0"/>
                            </a:spcAft>
                          </a:pPr>
                          <a:r>
                            <a:rPr lang="en-US" sz="1500">
                              <a:effectLst/>
                            </a:rPr>
                            <a:t>Bi-weight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347934" r="-654" b="-285950"/>
                          </a:stretch>
                        </a:blipFill>
                      </a:tcPr>
                    </a:tc>
                  </a:tr>
                  <a:tr h="756136">
                    <a:tc vMerge="1">
                      <a:txBody>
                        <a:bodyPr/>
                        <a:lstStyle/>
                        <a:p>
                          <a:endParaRPr lang="en-US"/>
                        </a:p>
                      </a:txBody>
                      <a:tcPr/>
                    </a:tc>
                    <a:tc>
                      <a:txBody>
                        <a:bodyPr/>
                        <a:lstStyle/>
                        <a:p>
                          <a:pPr marL="269875">
                            <a:spcAft>
                              <a:spcPts val="0"/>
                            </a:spcAft>
                          </a:pPr>
                          <a:r>
                            <a:rPr lang="en-US" sz="1500">
                              <a:effectLst/>
                            </a:rPr>
                            <a:t>Tri-weight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437097" r="-654" b="-179032"/>
                          </a:stretch>
                        </a:blipFill>
                      </a:tcPr>
                    </a:tc>
                  </a:tr>
                  <a:tr h="733162">
                    <a:tc vMerge="1">
                      <a:txBody>
                        <a:bodyPr/>
                        <a:lstStyle/>
                        <a:p>
                          <a:endParaRPr lang="en-US"/>
                        </a:p>
                      </a:txBody>
                      <a:tcPr/>
                    </a:tc>
                    <a:tc>
                      <a:txBody>
                        <a:bodyPr/>
                        <a:lstStyle/>
                        <a:p>
                          <a:pPr marL="269875">
                            <a:spcAft>
                              <a:spcPts val="0"/>
                            </a:spcAft>
                          </a:pPr>
                          <a:r>
                            <a:rPr lang="en-US" sz="1500">
                              <a:effectLst/>
                            </a:rPr>
                            <a:t>Tri-cube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555000" r="-654" b="-85000"/>
                          </a:stretch>
                        </a:blipFill>
                      </a:tcPr>
                    </a:tc>
                  </a:tr>
                  <a:tr h="564986">
                    <a:tc vMerge="1">
                      <a:txBody>
                        <a:bodyPr/>
                        <a:lstStyle/>
                        <a:p>
                          <a:endParaRPr lang="en-US"/>
                        </a:p>
                      </a:txBody>
                      <a:tcPr/>
                    </a:tc>
                    <a:tc>
                      <a:txBody>
                        <a:bodyPr/>
                        <a:lstStyle/>
                        <a:p>
                          <a:pPr marL="269875">
                            <a:spcAft>
                              <a:spcPts val="0"/>
                            </a:spcAft>
                          </a:pPr>
                          <a:r>
                            <a:rPr lang="en-US" sz="1500">
                              <a:effectLst/>
                            </a:rPr>
                            <a:t>Cosine kernel</a:t>
                          </a:r>
                          <a:endParaRPr lang="en-GB" sz="150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2"/>
                          <a:stretch>
                            <a:fillRect l="-109586" t="-845161" r="-654" b="-9677"/>
                          </a:stretch>
                        </a:blipFill>
                      </a:tcPr>
                    </a:tc>
                  </a:tr>
                </a:tbl>
              </a:graphicData>
            </a:graphic>
          </p:graphicFrame>
        </mc:Fallback>
      </mc:AlternateContent>
      <p:sp>
        <p:nvSpPr>
          <p:cNvPr id="7" name="TextBox 6"/>
          <p:cNvSpPr txBox="1"/>
          <p:nvPr/>
        </p:nvSpPr>
        <p:spPr>
          <a:xfrm>
            <a:off x="838200" y="947058"/>
            <a:ext cx="8904513" cy="461665"/>
          </a:xfrm>
          <a:prstGeom prst="rect">
            <a:avLst/>
          </a:prstGeom>
          <a:noFill/>
        </p:spPr>
        <p:txBody>
          <a:bodyPr wrap="square" rtlCol="0">
            <a:spAutoFit/>
          </a:bodyPr>
          <a:lstStyle/>
          <a:p>
            <a:r>
              <a:rPr lang="en-US" sz="2400" dirty="0" smtClean="0"/>
              <a:t>We have used a total of 14 Kernels in our study. They are as follows,</a:t>
            </a:r>
            <a:endParaRPr lang="en-US" sz="2400" dirty="0"/>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583397267"/>
                  </p:ext>
                </p:extLst>
              </p:nvPr>
            </p:nvGraphicFramePr>
            <p:xfrm>
              <a:off x="6237514" y="1408723"/>
              <a:ext cx="5834744" cy="5316078"/>
            </p:xfrm>
            <a:graphic>
              <a:graphicData uri="http://schemas.openxmlformats.org/drawingml/2006/table">
                <a:tbl>
                  <a:tblPr firstRow="1" firstCol="1" bandRow="1">
                    <a:tableStyleId>{91EBBBCC-DAD2-459C-BE2E-F6DE35CF9A28}</a:tableStyleId>
                  </a:tblPr>
                  <a:tblGrid>
                    <a:gridCol w="1045029"/>
                    <a:gridCol w="2002971"/>
                    <a:gridCol w="2786744"/>
                  </a:tblGrid>
                  <a:tr h="503871">
                    <a:tc>
                      <a:txBody>
                        <a:bodyPr/>
                        <a:lstStyle/>
                        <a:p>
                          <a:pPr marL="269875">
                            <a:spcAft>
                              <a:spcPts val="0"/>
                            </a:spcAft>
                          </a:pPr>
                          <a:r>
                            <a:rPr lang="en-GB" sz="1500" b="1" kern="1200" dirty="0" smtClean="0">
                              <a:solidFill>
                                <a:schemeClr val="lt1"/>
                              </a:solidFill>
                              <a:effectLst/>
                              <a:latin typeface="+mn-lt"/>
                              <a:ea typeface="+mn-ea"/>
                              <a:cs typeface="+mn-cs"/>
                            </a:rPr>
                            <a:t>Type</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GB" sz="1500" b="1" kern="1200" dirty="0" smtClean="0">
                              <a:solidFill>
                                <a:schemeClr val="lt1"/>
                              </a:solidFill>
                              <a:effectLst/>
                              <a:latin typeface="+mn-lt"/>
                              <a:ea typeface="+mn-ea"/>
                              <a:cs typeface="+mn-cs"/>
                            </a:rPr>
                            <a:t>Kernel Name</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GB" sz="1500" b="1" kern="1200" dirty="0" smtClean="0">
                              <a:solidFill>
                                <a:schemeClr val="lt1"/>
                              </a:solidFill>
                              <a:effectLst/>
                              <a:latin typeface="+mn-lt"/>
                              <a:ea typeface="+mn-ea"/>
                              <a:cs typeface="+mn-cs"/>
                            </a:rPr>
                            <a:t>Function</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29257">
                    <a:tc rowSpan="7">
                      <a:txBody>
                        <a:bodyPr/>
                        <a:lstStyle/>
                        <a:p>
                          <a:pPr marL="269875">
                            <a:spcAft>
                              <a:spcPts val="0"/>
                            </a:spcAft>
                          </a:pPr>
                          <a:r>
                            <a:rPr lang="en-US" sz="1200" dirty="0" smtClean="0">
                              <a:effectLst/>
                            </a:rPr>
                            <a:t> </a:t>
                          </a:r>
                          <a:endParaRPr lang="en-GB" sz="1200" dirty="0" smtClean="0">
                            <a:effectLst/>
                          </a:endParaRPr>
                        </a:p>
                        <a:p>
                          <a:pPr marL="269875">
                            <a:spcAft>
                              <a:spcPts val="0"/>
                            </a:spcAft>
                          </a:pPr>
                          <a:r>
                            <a:rPr lang="en-US" sz="1500" b="1" kern="1200" dirty="0" smtClean="0">
                              <a:solidFill>
                                <a:schemeClr val="dk1"/>
                              </a:solidFill>
                              <a:effectLst/>
                              <a:latin typeface="+mn-lt"/>
                              <a:ea typeface="+mn-ea"/>
                              <a:cs typeface="+mn-cs"/>
                            </a:rPr>
                            <a:t>Infinite support Kernels</a:t>
                          </a:r>
                          <a:endParaRPr lang="en-GB" sz="1500" b="1"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kern="1200" dirty="0" smtClean="0">
                              <a:solidFill>
                                <a:schemeClr val="dk1"/>
                              </a:solidFill>
                              <a:effectLst/>
                              <a:latin typeface="+mn-lt"/>
                              <a:ea typeface="+mn-ea"/>
                              <a:cs typeface="+mn-cs"/>
                            </a:rPr>
                            <a:t>Gaussian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1</m:t>
                                  </m:r>
                                </m:num>
                                <m:den>
                                  <m:rad>
                                    <m:radPr>
                                      <m:degHide m:val="on"/>
                                      <m:ctrlPr>
                                        <a:rPr lang="en-GB" sz="1400" i="1">
                                          <a:effectLst/>
                                          <a:latin typeface="Cambria Math" charset="0"/>
                                        </a:rPr>
                                      </m:ctrlPr>
                                    </m:radPr>
                                    <m:deg/>
                                    <m:e>
                                      <m:r>
                                        <a:rPr lang="en-US" sz="1400">
                                          <a:effectLst/>
                                          <a:latin typeface="Cambria Math" charset="0"/>
                                        </a:rPr>
                                        <m:t>2</m:t>
                                      </m:r>
                                      <m:r>
                                        <a:rPr lang="en-US" sz="1400">
                                          <a:effectLst/>
                                          <a:latin typeface="Cambria Math" charset="0"/>
                                        </a:rPr>
                                        <m:t>𝜋</m:t>
                                      </m:r>
                                    </m:e>
                                  </m:rad>
                                </m:den>
                              </m:f>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m:t>
                                  </m:r>
                                  <m:f>
                                    <m:fPr>
                                      <m:ctrlPr>
                                        <a:rPr lang="en-GB" sz="1400" i="1">
                                          <a:effectLst/>
                                          <a:latin typeface="Cambria Math" charset="0"/>
                                        </a:rPr>
                                      </m:ctrlPr>
                                    </m:fPr>
                                    <m:num>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num>
                                    <m:den>
                                      <m:r>
                                        <a:rPr lang="en-US" sz="1400">
                                          <a:effectLst/>
                                          <a:latin typeface="Cambria Math" charset="0"/>
                                        </a:rPr>
                                        <m:t>2</m:t>
                                      </m:r>
                                    </m:den>
                                  </m:f>
                                </m:sup>
                              </m:sSup>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03613">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Laplacian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1</m:t>
                                  </m:r>
                                </m:num>
                                <m:den>
                                  <m:r>
                                    <a:rPr lang="en-US" sz="1400">
                                      <a:effectLst/>
                                      <a:latin typeface="Cambria Math" charset="0"/>
                                    </a:rPr>
                                    <m:t>2</m:t>
                                  </m:r>
                                </m:den>
                              </m:f>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m:t>
                                  </m:r>
                                  <m:r>
                                    <a:rPr lang="en-US" sz="1400">
                                      <a:effectLst/>
                                      <a:latin typeface="Cambria Math" charset="0"/>
                                    </a:rPr>
                                    <m:t>𝑢</m:t>
                                  </m:r>
                                  <m:r>
                                    <a:rPr lang="en-US" sz="1400">
                                      <a:effectLst/>
                                      <a:latin typeface="Cambria Math" charset="0"/>
                                    </a:rPr>
                                    <m:t>|</m:t>
                                  </m:r>
                                </m:sup>
                              </m:sSup>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829529">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Logistic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oMath>
                          </a14:m>
                          <a:r>
                            <a:rPr lang="en-US" sz="1400" dirty="0">
                              <a:effectLst/>
                            </a:rPr>
                            <a:t> </a:t>
                          </a:r>
                          <a14:m>
                            <m:oMath xmlns:m="http://schemas.openxmlformats.org/officeDocument/2006/math">
                              <m:f>
                                <m:fPr>
                                  <m:ctrlPr>
                                    <a:rPr lang="en-GB" sz="1400" i="1">
                                      <a:effectLst/>
                                      <a:latin typeface="Cambria Math" charset="0"/>
                                    </a:rPr>
                                  </m:ctrlPr>
                                </m:fPr>
                                <m:num>
                                  <m:r>
                                    <a:rPr lang="en-US" sz="1400">
                                      <a:effectLst/>
                                      <a:latin typeface="Cambria Math" charset="0"/>
                                    </a:rPr>
                                    <m:t>1</m:t>
                                  </m:r>
                                </m:num>
                                <m:den>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𝑢</m:t>
                                      </m:r>
                                    </m:sup>
                                  </m:sSup>
                                  <m:r>
                                    <a:rPr lang="en-US" sz="1400">
                                      <a:effectLst/>
                                      <a:latin typeface="Cambria Math" charset="0"/>
                                    </a:rPr>
                                    <m:t>+2+</m:t>
                                  </m:r>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m:t>
                                      </m:r>
                                      <m:r>
                                        <a:rPr lang="en-US" sz="1400">
                                          <a:effectLst/>
                                          <a:latin typeface="Cambria Math" charset="0"/>
                                        </a:rPr>
                                        <m:t>𝑢</m:t>
                                      </m:r>
                                    </m:sup>
                                  </m:sSup>
                                </m:den>
                              </m:f>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84958">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Cauchy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oMath>
                          </a14:m>
                          <a:r>
                            <a:rPr lang="en-US" sz="1400" dirty="0">
                              <a:effectLst/>
                            </a:rPr>
                            <a:t> </a:t>
                          </a:r>
                          <a14:m>
                            <m:oMath xmlns:m="http://schemas.openxmlformats.org/officeDocument/2006/math">
                              <m:f>
                                <m:fPr>
                                  <m:ctrlPr>
                                    <a:rPr lang="en-GB" sz="1400" i="1">
                                      <a:effectLst/>
                                      <a:latin typeface="Cambria Math" charset="0"/>
                                    </a:rPr>
                                  </m:ctrlPr>
                                </m:fPr>
                                <m:num>
                                  <m:r>
                                    <a:rPr lang="en-US" sz="1400">
                                      <a:effectLst/>
                                      <a:latin typeface="Cambria Math" charset="0"/>
                                    </a:rPr>
                                    <m:t>1</m:t>
                                  </m:r>
                                </m:num>
                                <m:den>
                                  <m:r>
                                    <a:rPr lang="en-US" sz="1400">
                                      <a:effectLst/>
                                      <a:latin typeface="Cambria Math" charset="0"/>
                                    </a:rPr>
                                    <m:t>𝜋</m:t>
                                  </m:r>
                                  <m:r>
                                    <a:rPr lang="en-US" sz="1400">
                                      <a:effectLst/>
                                      <a:latin typeface="Cambria Math" charset="0"/>
                                    </a:rPr>
                                    <m:t>(1+</m:t>
                                  </m:r>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r>
                                    <a:rPr lang="en-US" sz="1400">
                                      <a:effectLst/>
                                      <a:latin typeface="Cambria Math" charset="0"/>
                                    </a:rPr>
                                    <m:t>)</m:t>
                                  </m:r>
                                </m:den>
                              </m:f>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52486">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Vallee </a:t>
                          </a:r>
                          <a:r>
                            <a:rPr lang="en-US" sz="1500" kern="1200" dirty="0" err="1" smtClean="0">
                              <a:solidFill>
                                <a:schemeClr val="dk1"/>
                              </a:solidFill>
                              <a:effectLst/>
                              <a:latin typeface="+mn-lt"/>
                              <a:ea typeface="+mn-ea"/>
                              <a:cs typeface="+mn-cs"/>
                            </a:rPr>
                            <a:t>Poussin</a:t>
                          </a:r>
                          <a:r>
                            <a:rPr lang="en-US" sz="1500" kern="1200" dirty="0" smtClean="0">
                              <a:solidFill>
                                <a:schemeClr val="dk1"/>
                              </a:solidFill>
                              <a:effectLst/>
                              <a:latin typeface="+mn-lt"/>
                              <a:ea typeface="+mn-ea"/>
                              <a:cs typeface="+mn-cs"/>
                            </a:rPr>
                            <a:t>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oMath>
                          </a14:m>
                          <a:r>
                            <a:rPr lang="en-US" sz="1400" dirty="0">
                              <a:effectLst/>
                            </a:rPr>
                            <a:t> </a:t>
                          </a:r>
                          <a14:m>
                            <m:oMath xmlns:m="http://schemas.openxmlformats.org/officeDocument/2006/math">
                              <m:f>
                                <m:fPr>
                                  <m:ctrlPr>
                                    <a:rPr lang="en-GB" sz="1400" i="1">
                                      <a:effectLst/>
                                      <a:latin typeface="Cambria Math" charset="0"/>
                                    </a:rPr>
                                  </m:ctrlPr>
                                </m:fPr>
                                <m:num>
                                  <m:r>
                                    <a:rPr lang="en-US" sz="1400">
                                      <a:effectLst/>
                                      <a:latin typeface="Cambria Math" charset="0"/>
                                    </a:rPr>
                                    <m:t>1</m:t>
                                  </m:r>
                                </m:num>
                                <m:den>
                                  <m:r>
                                    <a:rPr lang="en-US" sz="1400">
                                      <a:effectLst/>
                                      <a:latin typeface="Cambria Math" charset="0"/>
                                    </a:rPr>
                                    <m:t>𝜋</m:t>
                                  </m:r>
                                </m:den>
                              </m:f>
                              <m:f>
                                <m:fPr>
                                  <m:ctrlPr>
                                    <a:rPr lang="en-GB" sz="1400" i="1">
                                      <a:effectLst/>
                                      <a:latin typeface="Cambria Math" charset="0"/>
                                    </a:rPr>
                                  </m:ctrlPr>
                                </m:fPr>
                                <m:num>
                                  <m:func>
                                    <m:funcPr>
                                      <m:ctrlPr>
                                        <a:rPr lang="en-GB" sz="1400" i="1">
                                          <a:effectLst/>
                                          <a:latin typeface="Cambria Math" charset="0"/>
                                        </a:rPr>
                                      </m:ctrlPr>
                                    </m:funcPr>
                                    <m:fName>
                                      <m:sSup>
                                        <m:sSupPr>
                                          <m:ctrlPr>
                                            <a:rPr lang="en-GB" sz="1400" i="1">
                                              <a:effectLst/>
                                              <a:latin typeface="Cambria Math" charset="0"/>
                                            </a:rPr>
                                          </m:ctrlPr>
                                        </m:sSupPr>
                                        <m:e>
                                          <m:r>
                                            <a:rPr lang="en-US" sz="1400">
                                              <a:effectLst/>
                                              <a:latin typeface="Cambria Math" charset="0"/>
                                            </a:rPr>
                                            <m:t> </m:t>
                                          </m:r>
                                          <m:r>
                                            <m:rPr>
                                              <m:sty m:val="p"/>
                                            </m:rPr>
                                            <a:rPr lang="en-US" sz="1400">
                                              <a:effectLst/>
                                              <a:latin typeface="Cambria Math" charset="0"/>
                                            </a:rPr>
                                            <m:t>sin</m:t>
                                          </m:r>
                                        </m:e>
                                        <m:sup>
                                          <m:r>
                                            <a:rPr lang="en-US" sz="1400">
                                              <a:effectLst/>
                                              <a:latin typeface="Cambria Math" charset="0"/>
                                            </a:rPr>
                                            <m:t>2</m:t>
                                          </m:r>
                                        </m:sup>
                                      </m:sSup>
                                    </m:fName>
                                    <m:e>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  </m:t>
                                      </m:r>
                                    </m:e>
                                  </m:func>
                                </m:num>
                                <m:den>
                                  <m:sSup>
                                    <m:sSupPr>
                                      <m:ctrlPr>
                                        <a:rPr lang="en-GB" sz="1400" i="1">
                                          <a:effectLst/>
                                          <a:latin typeface="Cambria Math" charset="0"/>
                                        </a:rPr>
                                      </m:ctrlPr>
                                    </m:sSupPr>
                                    <m:e>
                                      <m:r>
                                        <a:rPr lang="en-US" sz="1400">
                                          <a:effectLst/>
                                          <a:latin typeface="Cambria Math" charset="0"/>
                                        </a:rPr>
                                        <m:t>𝑢</m:t>
                                      </m:r>
                                    </m:e>
                                    <m:sup>
                                      <m:r>
                                        <a:rPr lang="en-US" sz="1400">
                                          <a:effectLst/>
                                          <a:latin typeface="Cambria Math" charset="0"/>
                                        </a:rPr>
                                        <m:t>2</m:t>
                                      </m:r>
                                    </m:sup>
                                  </m:sSup>
                                </m:den>
                              </m:f>
                            </m:oMath>
                          </a14:m>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59393">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Matern-3/2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ad>
                                    <m:radPr>
                                      <m:degHide m:val="on"/>
                                      <m:ctrlPr>
                                        <a:rPr lang="en-GB" sz="1400" i="1">
                                          <a:effectLst/>
                                          <a:latin typeface="Cambria Math" charset="0"/>
                                        </a:rPr>
                                      </m:ctrlPr>
                                    </m:radPr>
                                    <m:deg/>
                                    <m:e>
                                      <m:r>
                                        <a:rPr lang="en-US" sz="1400">
                                          <a:effectLst/>
                                          <a:latin typeface="Cambria Math" charset="0"/>
                                        </a:rPr>
                                        <m:t>3</m:t>
                                      </m:r>
                                    </m:e>
                                  </m:rad>
                                </m:num>
                                <m:den>
                                  <m:r>
                                    <a:rPr lang="en-US" sz="1400">
                                      <a:effectLst/>
                                      <a:latin typeface="Cambria Math" charset="0"/>
                                    </a:rPr>
                                    <m:t>4</m:t>
                                  </m:r>
                                </m:den>
                              </m:f>
                              <m:d>
                                <m:dPr>
                                  <m:ctrlPr>
                                    <a:rPr lang="en-GB" sz="1400" i="1">
                                      <a:effectLst/>
                                      <a:latin typeface="Cambria Math" charset="0"/>
                                    </a:rPr>
                                  </m:ctrlPr>
                                </m:dPr>
                                <m:e>
                                  <m:r>
                                    <a:rPr lang="en-US" sz="1400">
                                      <a:effectLst/>
                                      <a:latin typeface="Cambria Math" charset="0"/>
                                    </a:rPr>
                                    <m:t>1+</m:t>
                                  </m:r>
                                  <m:rad>
                                    <m:radPr>
                                      <m:degHide m:val="on"/>
                                      <m:ctrlPr>
                                        <a:rPr lang="en-GB" sz="1400" i="1">
                                          <a:effectLst/>
                                          <a:latin typeface="Cambria Math" charset="0"/>
                                        </a:rPr>
                                      </m:ctrlPr>
                                    </m:radPr>
                                    <m:deg/>
                                    <m:e>
                                      <m:r>
                                        <a:rPr lang="en-US" sz="1400">
                                          <a:effectLst/>
                                          <a:latin typeface="Cambria Math" charset="0"/>
                                        </a:rPr>
                                        <m:t>3</m:t>
                                      </m:r>
                                    </m:e>
                                  </m:rad>
                                  <m:d>
                                    <m:dPr>
                                      <m:begChr m:val="|"/>
                                      <m:endChr m:val="|"/>
                                      <m:ctrlPr>
                                        <a:rPr lang="en-GB" sz="1400" i="1">
                                          <a:effectLst/>
                                          <a:latin typeface="Cambria Math" charset="0"/>
                                        </a:rPr>
                                      </m:ctrlPr>
                                    </m:dPr>
                                    <m:e>
                                      <m:r>
                                        <a:rPr lang="en-US" sz="1400">
                                          <a:effectLst/>
                                          <a:latin typeface="Cambria Math" charset="0"/>
                                        </a:rPr>
                                        <m:t>𝑢</m:t>
                                      </m:r>
                                    </m:e>
                                  </m:d>
                                </m:e>
                              </m:d>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m:t>
                                  </m:r>
                                  <m:rad>
                                    <m:radPr>
                                      <m:degHide m:val="on"/>
                                      <m:ctrlPr>
                                        <a:rPr lang="en-GB" sz="1400" i="1">
                                          <a:effectLst/>
                                          <a:latin typeface="Cambria Math" charset="0"/>
                                        </a:rPr>
                                      </m:ctrlPr>
                                    </m:radPr>
                                    <m:deg/>
                                    <m:e>
                                      <m:r>
                                        <a:rPr lang="en-US" sz="1400">
                                          <a:effectLst/>
                                          <a:latin typeface="Cambria Math" charset="0"/>
                                        </a:rPr>
                                        <m:t>3</m:t>
                                      </m:r>
                                    </m:e>
                                  </m:rad>
                                  <m:r>
                                    <a:rPr lang="en-US" sz="1400">
                                      <a:effectLst/>
                                      <a:latin typeface="Cambria Math" charset="0"/>
                                    </a:rPr>
                                    <m:t>|</m:t>
                                  </m:r>
                                  <m:r>
                                    <a:rPr lang="en-US" sz="1400">
                                      <a:effectLst/>
                                      <a:latin typeface="Cambria Math" charset="0"/>
                                    </a:rPr>
                                    <m:t>𝑢</m:t>
                                  </m:r>
                                  <m:r>
                                    <a:rPr lang="en-US" sz="1400">
                                      <a:effectLst/>
                                      <a:latin typeface="Cambria Math" charset="0"/>
                                    </a:rPr>
                                    <m:t>|</m:t>
                                  </m:r>
                                </m:sup>
                              </m:sSup>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633771">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Matern-5/2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14:m>
                            <m:oMath xmlns:m="http://schemas.openxmlformats.org/officeDocument/2006/math">
                              <m:r>
                                <a:rPr lang="en-US" sz="1400" smtClean="0">
                                  <a:effectLst/>
                                  <a:latin typeface="Cambria Math" charset="0"/>
                                </a:rPr>
                                <m:t>𝐾</m:t>
                              </m:r>
                              <m:d>
                                <m:dPr>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3</m:t>
                                  </m:r>
                                  <m:rad>
                                    <m:radPr>
                                      <m:degHide m:val="on"/>
                                      <m:ctrlPr>
                                        <a:rPr lang="en-GB" sz="1400" i="1">
                                          <a:effectLst/>
                                          <a:latin typeface="Cambria Math" charset="0"/>
                                        </a:rPr>
                                      </m:ctrlPr>
                                    </m:radPr>
                                    <m:deg/>
                                    <m:e>
                                      <m:r>
                                        <a:rPr lang="en-US" sz="1400">
                                          <a:effectLst/>
                                          <a:latin typeface="Cambria Math" charset="0"/>
                                        </a:rPr>
                                        <m:t>5</m:t>
                                      </m:r>
                                    </m:e>
                                  </m:rad>
                                </m:num>
                                <m:den>
                                  <m:r>
                                    <a:rPr lang="en-US" sz="1400">
                                      <a:effectLst/>
                                      <a:latin typeface="Cambria Math" charset="0"/>
                                    </a:rPr>
                                    <m:t>16</m:t>
                                  </m:r>
                                </m:den>
                              </m:f>
                              <m:d>
                                <m:dPr>
                                  <m:ctrlPr>
                                    <a:rPr lang="en-GB" sz="1400" i="1">
                                      <a:effectLst/>
                                      <a:latin typeface="Cambria Math" charset="0"/>
                                    </a:rPr>
                                  </m:ctrlPr>
                                </m:dPr>
                                <m:e>
                                  <m:r>
                                    <a:rPr lang="en-US" sz="1400">
                                      <a:effectLst/>
                                      <a:latin typeface="Cambria Math" charset="0"/>
                                    </a:rPr>
                                    <m:t>1+</m:t>
                                  </m:r>
                                  <m:rad>
                                    <m:radPr>
                                      <m:degHide m:val="on"/>
                                      <m:ctrlPr>
                                        <a:rPr lang="en-GB" sz="1400" i="1">
                                          <a:effectLst/>
                                          <a:latin typeface="Cambria Math" charset="0"/>
                                        </a:rPr>
                                      </m:ctrlPr>
                                    </m:radPr>
                                    <m:deg/>
                                    <m:e>
                                      <m:r>
                                        <a:rPr lang="en-US" sz="1400">
                                          <a:effectLst/>
                                          <a:latin typeface="Cambria Math" charset="0"/>
                                        </a:rPr>
                                        <m:t>5</m:t>
                                      </m:r>
                                    </m:e>
                                  </m:rad>
                                  <m:d>
                                    <m:dPr>
                                      <m:begChr m:val="|"/>
                                      <m:endChr m:val="|"/>
                                      <m:ctrlPr>
                                        <a:rPr lang="en-GB" sz="1400" i="1">
                                          <a:effectLst/>
                                          <a:latin typeface="Cambria Math" charset="0"/>
                                        </a:rPr>
                                      </m:ctrlPr>
                                    </m:dPr>
                                    <m:e>
                                      <m:r>
                                        <a:rPr lang="en-US" sz="1400">
                                          <a:effectLst/>
                                          <a:latin typeface="Cambria Math" charset="0"/>
                                        </a:rPr>
                                        <m:t>𝑢</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5</m:t>
                                      </m:r>
                                    </m:num>
                                    <m:den>
                                      <m:r>
                                        <a:rPr lang="en-US" sz="1400">
                                          <a:effectLst/>
                                          <a:latin typeface="Cambria Math" charset="0"/>
                                        </a:rPr>
                                        <m:t>3</m:t>
                                      </m:r>
                                    </m:den>
                                  </m:f>
                                  <m:sSup>
                                    <m:sSupPr>
                                      <m:ctrlPr>
                                        <a:rPr lang="en-GB" sz="1400" i="1">
                                          <a:effectLst/>
                                          <a:latin typeface="Cambria Math" charset="0"/>
                                        </a:rPr>
                                      </m:ctrlPr>
                                    </m:sSupPr>
                                    <m:e>
                                      <m:d>
                                        <m:dPr>
                                          <m:begChr m:val="|"/>
                                          <m:endChr m:val="|"/>
                                          <m:ctrlPr>
                                            <a:rPr lang="en-GB" sz="1400" i="1">
                                              <a:effectLst/>
                                              <a:latin typeface="Cambria Math" charset="0"/>
                                            </a:rPr>
                                          </m:ctrlPr>
                                        </m:dPr>
                                        <m:e>
                                          <m:r>
                                            <a:rPr lang="en-US" sz="1400">
                                              <a:effectLst/>
                                              <a:latin typeface="Cambria Math" charset="0"/>
                                            </a:rPr>
                                            <m:t>𝑢</m:t>
                                          </m:r>
                                        </m:e>
                                      </m:d>
                                    </m:e>
                                    <m:sup>
                                      <m:r>
                                        <a:rPr lang="en-US" sz="1400">
                                          <a:effectLst/>
                                          <a:latin typeface="Cambria Math" charset="0"/>
                                        </a:rPr>
                                        <m:t>2</m:t>
                                      </m:r>
                                    </m:sup>
                                  </m:sSup>
                                </m:e>
                              </m:d>
                              <m:sSup>
                                <m:sSupPr>
                                  <m:ctrlPr>
                                    <a:rPr lang="en-GB" sz="1400" i="1">
                                      <a:effectLst/>
                                      <a:latin typeface="Cambria Math" charset="0"/>
                                    </a:rPr>
                                  </m:ctrlPr>
                                </m:sSupPr>
                                <m:e>
                                  <m:r>
                                    <a:rPr lang="en-US" sz="1400">
                                      <a:effectLst/>
                                      <a:latin typeface="Cambria Math" charset="0"/>
                                    </a:rPr>
                                    <m:t>𝑒</m:t>
                                  </m:r>
                                </m:e>
                                <m:sup>
                                  <m:r>
                                    <a:rPr lang="en-US" sz="1400">
                                      <a:effectLst/>
                                      <a:latin typeface="Cambria Math" charset="0"/>
                                    </a:rPr>
                                    <m:t>−</m:t>
                                  </m:r>
                                  <m:rad>
                                    <m:radPr>
                                      <m:degHide m:val="on"/>
                                      <m:ctrlPr>
                                        <a:rPr lang="en-GB" sz="1400" i="1">
                                          <a:effectLst/>
                                          <a:latin typeface="Cambria Math" charset="0"/>
                                        </a:rPr>
                                      </m:ctrlPr>
                                    </m:radPr>
                                    <m:deg/>
                                    <m:e>
                                      <m:r>
                                        <a:rPr lang="en-US" sz="1400">
                                          <a:effectLst/>
                                          <a:latin typeface="Cambria Math" charset="0"/>
                                        </a:rPr>
                                        <m:t>5</m:t>
                                      </m:r>
                                    </m:e>
                                  </m:rad>
                                  <m:r>
                                    <a:rPr lang="en-US" sz="1400">
                                      <a:effectLst/>
                                      <a:latin typeface="Cambria Math" charset="0"/>
                                    </a:rPr>
                                    <m:t>|</m:t>
                                  </m:r>
                                  <m:r>
                                    <a:rPr lang="en-US" sz="1400">
                                      <a:effectLst/>
                                      <a:latin typeface="Cambria Math" charset="0"/>
                                    </a:rPr>
                                    <m:t>𝑢</m:t>
                                  </m:r>
                                  <m:r>
                                    <a:rPr lang="en-US" sz="1400">
                                      <a:effectLst/>
                                      <a:latin typeface="Cambria Math" charset="0"/>
                                    </a:rPr>
                                    <m:t>|</m:t>
                                  </m:r>
                                </m:sup>
                              </m:sSup>
                            </m:oMath>
                          </a14:m>
                          <a:r>
                            <a:rPr lang="en-US" sz="1400" dirty="0">
                              <a:effectLst/>
                            </a:rPr>
                            <a:t> </a:t>
                          </a:r>
                          <a:endParaRPr lang="en-GB" sz="1400" dirty="0">
                            <a:effectLst/>
                            <a:latin typeface="Calibri" charset="0"/>
                            <a:ea typeface="Calibri" charset="0"/>
                            <a:cs typeface="Times New Roman" charset="0"/>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583397267"/>
                  </p:ext>
                </p:extLst>
              </p:nvPr>
            </p:nvGraphicFramePr>
            <p:xfrm>
              <a:off x="6237514" y="1408723"/>
              <a:ext cx="5834744" cy="5316078"/>
            </p:xfrm>
            <a:graphic>
              <a:graphicData uri="http://schemas.openxmlformats.org/drawingml/2006/table">
                <a:tbl>
                  <a:tblPr firstRow="1" firstCol="1" bandRow="1">
                    <a:tableStyleId>{91EBBBCC-DAD2-459C-BE2E-F6DE35CF9A28}</a:tableStyleId>
                  </a:tblPr>
                  <a:tblGrid>
                    <a:gridCol w="1045029"/>
                    <a:gridCol w="2002971"/>
                    <a:gridCol w="2786744"/>
                  </a:tblGrid>
                  <a:tr h="503871">
                    <a:tc>
                      <a:txBody>
                        <a:bodyPr/>
                        <a:lstStyle/>
                        <a:p>
                          <a:pPr marL="269875">
                            <a:spcAft>
                              <a:spcPts val="0"/>
                            </a:spcAft>
                          </a:pPr>
                          <a:r>
                            <a:rPr lang="en-GB" sz="1500" b="1" kern="1200" dirty="0" smtClean="0">
                              <a:solidFill>
                                <a:schemeClr val="lt1"/>
                              </a:solidFill>
                              <a:effectLst/>
                              <a:latin typeface="+mn-lt"/>
                              <a:ea typeface="+mn-ea"/>
                              <a:cs typeface="+mn-cs"/>
                            </a:rPr>
                            <a:t>Type</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GB" sz="1500" b="1" kern="1200" dirty="0" smtClean="0">
                              <a:solidFill>
                                <a:schemeClr val="lt1"/>
                              </a:solidFill>
                              <a:effectLst/>
                              <a:latin typeface="+mn-lt"/>
                              <a:ea typeface="+mn-ea"/>
                              <a:cs typeface="+mn-cs"/>
                            </a:rPr>
                            <a:t>Kernel Name</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GB" sz="1500" b="1" kern="1200" dirty="0" smtClean="0">
                              <a:solidFill>
                                <a:schemeClr val="lt1"/>
                              </a:solidFill>
                              <a:effectLst/>
                              <a:latin typeface="+mn-lt"/>
                              <a:ea typeface="+mn-ea"/>
                              <a:cs typeface="+mn-cs"/>
                            </a:rPr>
                            <a:t>Function</a:t>
                          </a:r>
                          <a:endParaRPr lang="en-GB" sz="1500" b="1" kern="1200" dirty="0">
                            <a:solidFill>
                              <a:schemeClr val="lt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729257">
                    <a:tc rowSpan="7">
                      <a:txBody>
                        <a:bodyPr/>
                        <a:lstStyle/>
                        <a:p>
                          <a:pPr marL="269875">
                            <a:spcAft>
                              <a:spcPts val="0"/>
                            </a:spcAft>
                          </a:pPr>
                          <a:r>
                            <a:rPr lang="en-US" sz="1200" dirty="0" smtClean="0">
                              <a:effectLst/>
                            </a:rPr>
                            <a:t> </a:t>
                          </a:r>
                          <a:endParaRPr lang="en-GB" sz="1200" dirty="0" smtClean="0">
                            <a:effectLst/>
                          </a:endParaRPr>
                        </a:p>
                        <a:p>
                          <a:pPr marL="269875">
                            <a:spcAft>
                              <a:spcPts val="0"/>
                            </a:spcAft>
                          </a:pPr>
                          <a:r>
                            <a:rPr lang="en-US" sz="1500" b="1" kern="1200" dirty="0" smtClean="0">
                              <a:solidFill>
                                <a:schemeClr val="dk1"/>
                              </a:solidFill>
                              <a:effectLst/>
                              <a:latin typeface="+mn-lt"/>
                              <a:ea typeface="+mn-ea"/>
                              <a:cs typeface="+mn-cs"/>
                            </a:rPr>
                            <a:t>Infinite support Kernels</a:t>
                          </a:r>
                          <a:endParaRPr lang="en-GB" sz="1500" b="1"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269875">
                            <a:spcAft>
                              <a:spcPts val="0"/>
                            </a:spcAft>
                          </a:pPr>
                          <a:r>
                            <a:rPr lang="en-US" sz="1500" kern="1200" dirty="0" smtClean="0">
                              <a:solidFill>
                                <a:schemeClr val="dk1"/>
                              </a:solidFill>
                              <a:effectLst/>
                              <a:latin typeface="+mn-lt"/>
                              <a:ea typeface="+mn-ea"/>
                              <a:cs typeface="+mn-cs"/>
                            </a:rPr>
                            <a:t>Gaussian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77500" r="-655" b="-699167"/>
                          </a:stretch>
                        </a:blipFill>
                      </a:tcPr>
                    </a:tc>
                  </a:tr>
                  <a:tr h="603613">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Laplacian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215152" r="-655" b="-747475"/>
                          </a:stretch>
                        </a:blipFill>
                      </a:tcPr>
                    </a:tc>
                  </a:tr>
                  <a:tr h="829529">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Logistic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229412" r="-655" b="-444118"/>
                          </a:stretch>
                        </a:blipFill>
                      </a:tcPr>
                    </a:tc>
                  </a:tr>
                  <a:tr h="684958">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Cauchy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400000" r="-655" b="-439286"/>
                          </a:stretch>
                        </a:blipFill>
                      </a:tcPr>
                    </a:tc>
                  </a:tr>
                  <a:tr h="652486">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Vallee </a:t>
                          </a:r>
                          <a:r>
                            <a:rPr lang="en-US" sz="1500" kern="1200" dirty="0" err="1" smtClean="0">
                              <a:solidFill>
                                <a:schemeClr val="dk1"/>
                              </a:solidFill>
                              <a:effectLst/>
                              <a:latin typeface="+mn-lt"/>
                              <a:ea typeface="+mn-ea"/>
                              <a:cs typeface="+mn-cs"/>
                            </a:rPr>
                            <a:t>Poussin</a:t>
                          </a:r>
                          <a:r>
                            <a:rPr lang="en-US" sz="1500" kern="1200" dirty="0" smtClean="0">
                              <a:solidFill>
                                <a:schemeClr val="dk1"/>
                              </a:solidFill>
                              <a:effectLst/>
                              <a:latin typeface="+mn-lt"/>
                              <a:ea typeface="+mn-ea"/>
                              <a:cs typeface="+mn-cs"/>
                            </a:rPr>
                            <a:t>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523364" r="-655" b="-359813"/>
                          </a:stretch>
                        </a:blipFill>
                      </a:tcPr>
                    </a:tc>
                  </a:tr>
                  <a:tr h="659393">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Matern-3/2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611927" r="-655" b="-253211"/>
                          </a:stretch>
                        </a:blipFill>
                      </a:tcPr>
                    </a:tc>
                  </a:tr>
                  <a:tr h="652971">
                    <a:tc vMerge="1">
                      <a:txBody>
                        <a:bodyPr/>
                        <a:lstStyle/>
                        <a:p>
                          <a:endParaRPr lang="en-US"/>
                        </a:p>
                      </a:txBody>
                      <a:tcPr/>
                    </a:tc>
                    <a:tc>
                      <a:txBody>
                        <a:bodyPr/>
                        <a:lstStyle/>
                        <a:p>
                          <a:pPr marL="269875">
                            <a:spcAft>
                              <a:spcPts val="0"/>
                            </a:spcAft>
                          </a:pPr>
                          <a:r>
                            <a:rPr lang="en-US" sz="1500" kern="1200" dirty="0" smtClean="0">
                              <a:solidFill>
                                <a:schemeClr val="dk1"/>
                              </a:solidFill>
                              <a:effectLst/>
                              <a:latin typeface="+mn-lt"/>
                              <a:ea typeface="+mn-ea"/>
                              <a:cs typeface="+mn-cs"/>
                            </a:rPr>
                            <a:t>Matern-5/2 kernel</a:t>
                          </a:r>
                          <a:endParaRPr lang="en-GB" sz="1500" kern="1200" dirty="0">
                            <a:solidFill>
                              <a:schemeClr val="dk1"/>
                            </a:solidFill>
                            <a:effectLst/>
                            <a:latin typeface="+mn-lt"/>
                            <a:ea typeface="+mn-ea"/>
                            <a:cs typeface="+mn-cs"/>
                          </a:endParaRPr>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US"/>
                        </a:p>
                      </a:txBody>
                      <a:tcPr marL="68580" marR="6858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0">
                          <a:blip r:embed="rId3"/>
                          <a:stretch>
                            <a:fillRect l="-109607" t="-725234" r="-655" b="-157944"/>
                          </a:stretch>
                        </a:blipFill>
                      </a:tcPr>
                    </a:tc>
                  </a:tr>
                </a:tbl>
              </a:graphicData>
            </a:graphic>
          </p:graphicFrame>
        </mc:Fallback>
      </mc:AlternateContent>
    </p:spTree>
    <p:extLst>
      <p:ext uri="{BB962C8B-B14F-4D97-AF65-F5344CB8AC3E}">
        <p14:creationId xmlns:p14="http://schemas.microsoft.com/office/powerpoint/2010/main" val="8852151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30"/>
            <a:ext cx="10515600" cy="729342"/>
          </a:xfrm>
        </p:spPr>
        <p:txBody>
          <a:bodyPr/>
          <a:lstStyle/>
          <a:p>
            <a:pPr algn="ctr"/>
            <a:r>
              <a:rPr lang="en-US" b="1" u="sng" dirty="0" smtClean="0"/>
              <a:t>Numerical Results</a:t>
            </a:r>
            <a:endParaRPr lang="en-US"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59972"/>
                <a:ext cx="10515600" cy="5316991"/>
              </a:xfrm>
            </p:spPr>
            <p:txBody>
              <a:bodyPr>
                <a:normAutofit/>
              </a:bodyPr>
              <a:lstStyle/>
              <a:p>
                <a:endParaRPr lang="en-US" sz="2400" dirty="0" smtClean="0"/>
              </a:p>
              <a:p>
                <a:r>
                  <a:rPr lang="en-US" sz="2400" dirty="0" smtClean="0"/>
                  <a:t>Now we will </a:t>
                </a:r>
                <a:r>
                  <a:rPr lang="en-US" sz="2400" u="sng" dirty="0"/>
                  <a:t>test </a:t>
                </a:r>
                <a:r>
                  <a:rPr lang="en-US" sz="2400" u="sng" dirty="0" smtClean="0"/>
                  <a:t>the various </a:t>
                </a:r>
                <a:r>
                  <a:rPr lang="en-US" sz="2400" u="sng" dirty="0"/>
                  <a:t>choices of Kernel </a:t>
                </a:r>
                <a:r>
                  <a:rPr lang="en-US" sz="2400" u="sng" dirty="0" smtClean="0"/>
                  <a:t>functions </a:t>
                </a:r>
                <a:r>
                  <a:rPr lang="en-US" sz="2400" dirty="0" smtClean="0"/>
                  <a:t>given above and </a:t>
                </a:r>
                <a:r>
                  <a:rPr lang="en-US" sz="2400" u="sng" dirty="0" smtClean="0"/>
                  <a:t>vary the </a:t>
                </a:r>
                <a:r>
                  <a:rPr lang="en-US" sz="2400" u="sng" dirty="0"/>
                  <a:t>bandwidth parameter </a:t>
                </a:r>
                <a14:m>
                  <m:oMath xmlns:m="http://schemas.openxmlformats.org/officeDocument/2006/math">
                    <m:r>
                      <a:rPr lang="en-US" sz="2400" i="1" u="sng">
                        <a:latin typeface="Cambria Math" charset="0"/>
                      </a:rPr>
                      <m:t>h</m:t>
                    </m:r>
                  </m:oMath>
                </a14:m>
                <a:r>
                  <a:rPr lang="en-US" sz="2400" dirty="0"/>
                  <a:t>, for </a:t>
                </a:r>
                <a:r>
                  <a:rPr lang="en-US" sz="2400" dirty="0" smtClean="0"/>
                  <a:t>all the Greeks.</a:t>
                </a:r>
              </a:p>
              <a:p>
                <a:r>
                  <a:rPr lang="en-US" sz="2400" dirty="0" smtClean="0"/>
                  <a:t>The goal will be to find a </a:t>
                </a:r>
                <a:r>
                  <a:rPr lang="en-US" sz="2400" u="sng" dirty="0" smtClean="0"/>
                  <a:t>Kernel function and bandwidth </a:t>
                </a:r>
                <a:r>
                  <a:rPr lang="en-US" sz="2400" u="sng" dirty="0"/>
                  <a:t>range </a:t>
                </a:r>
                <a:r>
                  <a:rPr lang="en-US" sz="2400" u="sng" dirty="0" smtClean="0"/>
                  <a:t>combination</a:t>
                </a:r>
                <a:r>
                  <a:rPr lang="en-US" sz="2400" dirty="0" smtClean="0"/>
                  <a:t> that </a:t>
                </a:r>
                <a:r>
                  <a:rPr lang="en-US" sz="2400" u="sng" dirty="0" smtClean="0"/>
                  <a:t>gives </a:t>
                </a:r>
                <a:r>
                  <a:rPr lang="en-US" sz="2400" u="sng" dirty="0"/>
                  <a:t>a low error and a good </a:t>
                </a:r>
                <a:r>
                  <a:rPr lang="en-US" sz="2400" u="sng" dirty="0" smtClean="0"/>
                  <a:t>stability to our </a:t>
                </a:r>
                <a:r>
                  <a:rPr lang="en-US" sz="2400" u="sng" dirty="0"/>
                  <a:t>estimate</a:t>
                </a:r>
                <a:r>
                  <a:rPr lang="en-US" sz="2400" dirty="0"/>
                  <a:t>. </a:t>
                </a:r>
                <a:endParaRPr lang="en-US" sz="2400" dirty="0" smtClean="0"/>
              </a:p>
              <a:p>
                <a:r>
                  <a:rPr lang="en-US" sz="2400" dirty="0"/>
                  <a:t>The classical Silverman’s </a:t>
                </a:r>
                <a:r>
                  <a:rPr lang="en-US" sz="2400" dirty="0" smtClean="0"/>
                  <a:t>formula for bandwidth,</a:t>
                </a:r>
                <a:r>
                  <a:rPr lang="en-GB" sz="2400" dirty="0"/>
                  <a:t> </a:t>
                </a:r>
                <a14:m>
                  <m:oMath xmlns:m="http://schemas.openxmlformats.org/officeDocument/2006/math">
                    <m:sSup>
                      <m:sSupPr>
                        <m:ctrlPr>
                          <a:rPr lang="en-GB" sz="2200" i="1" smtClean="0">
                            <a:solidFill>
                              <a:srgbClr val="C00000"/>
                            </a:solidFill>
                            <a:latin typeface="Cambria Math" charset="0"/>
                          </a:rPr>
                        </m:ctrlPr>
                      </m:sSupPr>
                      <m:e>
                        <m:r>
                          <a:rPr lang="en-US" sz="2200" i="1">
                            <a:solidFill>
                              <a:srgbClr val="C00000"/>
                            </a:solidFill>
                            <a:latin typeface="Cambria Math" charset="0"/>
                          </a:rPr>
                          <m:t>h</m:t>
                        </m:r>
                      </m:e>
                      <m:sup>
                        <m:r>
                          <a:rPr lang="en-US" sz="2200" i="1">
                            <a:solidFill>
                              <a:srgbClr val="C00000"/>
                            </a:solidFill>
                            <a:latin typeface="Cambria Math" charset="0"/>
                          </a:rPr>
                          <m:t>∗</m:t>
                        </m:r>
                      </m:sup>
                    </m:sSup>
                    <m:r>
                      <a:rPr lang="en-US" sz="2200" i="1">
                        <a:solidFill>
                          <a:srgbClr val="C00000"/>
                        </a:solidFill>
                        <a:latin typeface="Cambria Math" charset="0"/>
                      </a:rPr>
                      <m:t>=</m:t>
                    </m:r>
                    <m:sSup>
                      <m:sSupPr>
                        <m:ctrlPr>
                          <a:rPr lang="en-GB" sz="2200" i="1">
                            <a:solidFill>
                              <a:srgbClr val="C00000"/>
                            </a:solidFill>
                            <a:latin typeface="Cambria Math" charset="0"/>
                          </a:rPr>
                        </m:ctrlPr>
                      </m:sSupPr>
                      <m:e>
                        <m:d>
                          <m:dPr>
                            <m:ctrlPr>
                              <a:rPr lang="en-GB" sz="2200" i="1">
                                <a:solidFill>
                                  <a:srgbClr val="C00000"/>
                                </a:solidFill>
                                <a:latin typeface="Cambria Math" charset="0"/>
                              </a:rPr>
                            </m:ctrlPr>
                          </m:dPr>
                          <m:e>
                            <m:f>
                              <m:fPr>
                                <m:ctrlPr>
                                  <a:rPr lang="en-GB" sz="2200" i="1">
                                    <a:solidFill>
                                      <a:srgbClr val="C00000"/>
                                    </a:solidFill>
                                    <a:latin typeface="Cambria Math" charset="0"/>
                                  </a:rPr>
                                </m:ctrlPr>
                              </m:fPr>
                              <m:num>
                                <m:r>
                                  <a:rPr lang="en-US" sz="2200" i="1">
                                    <a:solidFill>
                                      <a:srgbClr val="C00000"/>
                                    </a:solidFill>
                                    <a:latin typeface="Cambria Math" charset="0"/>
                                  </a:rPr>
                                  <m:t>4</m:t>
                                </m:r>
                              </m:num>
                              <m:den>
                                <m:r>
                                  <a:rPr lang="en-US" sz="2200" i="1">
                                    <a:solidFill>
                                      <a:srgbClr val="C00000"/>
                                    </a:solidFill>
                                    <a:latin typeface="Cambria Math" charset="0"/>
                                  </a:rPr>
                                  <m:t>3</m:t>
                                </m:r>
                              </m:den>
                            </m:f>
                          </m:e>
                        </m:d>
                      </m:e>
                      <m:sup>
                        <m:f>
                          <m:fPr>
                            <m:ctrlPr>
                              <a:rPr lang="en-GB" sz="2200" i="1">
                                <a:solidFill>
                                  <a:srgbClr val="C00000"/>
                                </a:solidFill>
                                <a:latin typeface="Cambria Math" charset="0"/>
                              </a:rPr>
                            </m:ctrlPr>
                          </m:fPr>
                          <m:num>
                            <m:r>
                              <a:rPr lang="en-US" sz="2200" i="1">
                                <a:solidFill>
                                  <a:srgbClr val="C00000"/>
                                </a:solidFill>
                                <a:latin typeface="Cambria Math" charset="0"/>
                              </a:rPr>
                              <m:t>1</m:t>
                            </m:r>
                          </m:num>
                          <m:den>
                            <m:r>
                              <a:rPr lang="en-US" sz="2200" i="1">
                                <a:solidFill>
                                  <a:srgbClr val="C00000"/>
                                </a:solidFill>
                                <a:latin typeface="Cambria Math" charset="0"/>
                              </a:rPr>
                              <m:t>5</m:t>
                            </m:r>
                          </m:den>
                        </m:f>
                      </m:sup>
                    </m:sSup>
                    <m:r>
                      <a:rPr lang="en-US" sz="2200" i="1">
                        <a:solidFill>
                          <a:srgbClr val="C00000"/>
                        </a:solidFill>
                        <a:latin typeface="Cambria Math" charset="0"/>
                      </a:rPr>
                      <m:t>𝜑</m:t>
                    </m:r>
                    <m:sSup>
                      <m:sSupPr>
                        <m:ctrlPr>
                          <a:rPr lang="en-GB" sz="2200" i="1">
                            <a:solidFill>
                              <a:srgbClr val="C00000"/>
                            </a:solidFill>
                            <a:latin typeface="Cambria Math" charset="0"/>
                          </a:rPr>
                        </m:ctrlPr>
                      </m:sSupPr>
                      <m:e>
                        <m:r>
                          <a:rPr lang="en-US" sz="2200" i="1">
                            <a:solidFill>
                              <a:srgbClr val="C00000"/>
                            </a:solidFill>
                            <a:latin typeface="Cambria Math" charset="0"/>
                          </a:rPr>
                          <m:t>𝑀</m:t>
                        </m:r>
                      </m:e>
                      <m:sup>
                        <m:r>
                          <a:rPr lang="en-US" sz="2200" i="1">
                            <a:solidFill>
                              <a:srgbClr val="C00000"/>
                            </a:solidFill>
                            <a:latin typeface="Cambria Math" charset="0"/>
                          </a:rPr>
                          <m:t>−</m:t>
                        </m:r>
                        <m:f>
                          <m:fPr>
                            <m:ctrlPr>
                              <a:rPr lang="en-GB" sz="2200" i="1">
                                <a:solidFill>
                                  <a:srgbClr val="C00000"/>
                                </a:solidFill>
                                <a:latin typeface="Cambria Math" charset="0"/>
                              </a:rPr>
                            </m:ctrlPr>
                          </m:fPr>
                          <m:num>
                            <m:r>
                              <a:rPr lang="en-US" sz="2200" i="1">
                                <a:solidFill>
                                  <a:srgbClr val="C00000"/>
                                </a:solidFill>
                                <a:latin typeface="Cambria Math" charset="0"/>
                              </a:rPr>
                              <m:t>1</m:t>
                            </m:r>
                          </m:num>
                          <m:den>
                            <m:r>
                              <a:rPr lang="en-US" sz="2200" i="1">
                                <a:solidFill>
                                  <a:srgbClr val="C00000"/>
                                </a:solidFill>
                                <a:latin typeface="Cambria Math" charset="0"/>
                              </a:rPr>
                              <m:t>5</m:t>
                            </m:r>
                          </m:den>
                        </m:f>
                      </m:sup>
                    </m:sSup>
                    <m:r>
                      <a:rPr lang="en-US" sz="2200" i="1">
                        <a:solidFill>
                          <a:srgbClr val="C00000"/>
                        </a:solidFill>
                        <a:latin typeface="Cambria Math" charset="0"/>
                      </a:rPr>
                      <m:t>≈1.06</m:t>
                    </m:r>
                    <m:acc>
                      <m:accPr>
                        <m:chr m:val="̂"/>
                        <m:ctrlPr>
                          <a:rPr lang="en-GB" sz="2200" i="1">
                            <a:solidFill>
                              <a:srgbClr val="C00000"/>
                            </a:solidFill>
                            <a:latin typeface="Cambria Math" charset="0"/>
                          </a:rPr>
                        </m:ctrlPr>
                      </m:accPr>
                      <m:e>
                        <m:r>
                          <a:rPr lang="en-US" sz="2200" i="1">
                            <a:solidFill>
                              <a:srgbClr val="C00000"/>
                            </a:solidFill>
                            <a:latin typeface="Cambria Math" charset="0"/>
                          </a:rPr>
                          <m:t>𝜑</m:t>
                        </m:r>
                      </m:e>
                    </m:acc>
                    <m:sSup>
                      <m:sSupPr>
                        <m:ctrlPr>
                          <a:rPr lang="en-GB" sz="2200" i="1">
                            <a:solidFill>
                              <a:srgbClr val="C00000"/>
                            </a:solidFill>
                            <a:latin typeface="Cambria Math" charset="0"/>
                          </a:rPr>
                        </m:ctrlPr>
                      </m:sSupPr>
                      <m:e>
                        <m:r>
                          <a:rPr lang="en-US" sz="2200" i="1">
                            <a:solidFill>
                              <a:srgbClr val="C00000"/>
                            </a:solidFill>
                            <a:latin typeface="Cambria Math" charset="0"/>
                          </a:rPr>
                          <m:t>𝑀</m:t>
                        </m:r>
                      </m:e>
                      <m:sup>
                        <m:r>
                          <a:rPr lang="en-US" sz="2200" i="1">
                            <a:solidFill>
                              <a:srgbClr val="C00000"/>
                            </a:solidFill>
                            <a:latin typeface="Cambria Math" charset="0"/>
                          </a:rPr>
                          <m:t>−</m:t>
                        </m:r>
                        <m:f>
                          <m:fPr>
                            <m:ctrlPr>
                              <a:rPr lang="en-GB" sz="2200" i="1">
                                <a:solidFill>
                                  <a:srgbClr val="C00000"/>
                                </a:solidFill>
                                <a:latin typeface="Cambria Math" charset="0"/>
                              </a:rPr>
                            </m:ctrlPr>
                          </m:fPr>
                          <m:num>
                            <m:r>
                              <a:rPr lang="en-US" sz="2200" i="1">
                                <a:solidFill>
                                  <a:srgbClr val="C00000"/>
                                </a:solidFill>
                                <a:latin typeface="Cambria Math" charset="0"/>
                              </a:rPr>
                              <m:t>1</m:t>
                            </m:r>
                          </m:num>
                          <m:den>
                            <m:r>
                              <a:rPr lang="en-US" sz="2200" i="1">
                                <a:solidFill>
                                  <a:srgbClr val="C00000"/>
                                </a:solidFill>
                                <a:latin typeface="Cambria Math" charset="0"/>
                              </a:rPr>
                              <m:t>5</m:t>
                            </m:r>
                          </m:den>
                        </m:f>
                      </m:sup>
                    </m:sSup>
                  </m:oMath>
                </a14:m>
                <a:r>
                  <a:rPr lang="en-GB" sz="2400" dirty="0">
                    <a:effectLst/>
                  </a:rPr>
                  <a:t> </a:t>
                </a:r>
                <a:r>
                  <a:rPr lang="en-US" sz="2400" dirty="0" smtClean="0"/>
                  <a:t> ,has </a:t>
                </a:r>
                <a:r>
                  <a:rPr lang="en-US" sz="2400" dirty="0"/>
                  <a:t>been </a:t>
                </a:r>
                <a:r>
                  <a:rPr lang="en-US" sz="2400" u="sng" dirty="0"/>
                  <a:t>set as </a:t>
                </a:r>
                <a:r>
                  <a:rPr lang="en-US" sz="2400" u="sng" dirty="0" smtClean="0"/>
                  <a:t>rule-of-thumb </a:t>
                </a:r>
                <a:r>
                  <a:rPr lang="en-US" sz="2400" u="sng" dirty="0"/>
                  <a:t>bandwidth </a:t>
                </a:r>
                <a:r>
                  <a:rPr lang="en-US" sz="2400" dirty="0"/>
                  <a:t>and the goal will be to find </a:t>
                </a:r>
                <a:r>
                  <a:rPr lang="en-US" sz="2400" dirty="0" smtClean="0"/>
                  <a:t>bandwidth in terms of </a:t>
                </a:r>
                <a:r>
                  <a:rPr lang="en-US" sz="2400" dirty="0"/>
                  <a:t>constants, such that </a:t>
                </a:r>
                <a:r>
                  <a:rPr lang="en-US" sz="2400" dirty="0" smtClean="0"/>
                  <a:t/>
                </a:r>
                <a:br>
                  <a:rPr lang="en-US" sz="2400" dirty="0" smtClean="0"/>
                </a:br>
                <a:r>
                  <a:rPr lang="en-US" sz="2400" dirty="0"/>
                  <a:t/>
                </a:r>
                <a:br>
                  <a:rPr lang="en-US" sz="2400" dirty="0"/>
                </a:br>
                <a14:m>
                  <m:oMath xmlns:m="http://schemas.openxmlformats.org/officeDocument/2006/math">
                    <m:r>
                      <a:rPr lang="en-US" sz="2200" smtClean="0">
                        <a:solidFill>
                          <a:srgbClr val="C00000"/>
                        </a:solidFill>
                        <a:latin typeface="Cambria Math" charset="0"/>
                      </a:rPr>
                      <m:t>𝐵𝑎𝑛𝑑𝑤𝑖𝑑𝑡h</m:t>
                    </m:r>
                    <m:r>
                      <a:rPr lang="en-US" sz="2200" smtClean="0">
                        <a:solidFill>
                          <a:srgbClr val="C00000"/>
                        </a:solidFill>
                        <a:latin typeface="Cambria Math" charset="0"/>
                      </a:rPr>
                      <m:t>=</m:t>
                    </m:r>
                    <m:r>
                      <a:rPr lang="en-US" sz="2200" smtClean="0">
                        <a:solidFill>
                          <a:srgbClr val="C00000"/>
                        </a:solidFill>
                        <a:latin typeface="Cambria Math" charset="0"/>
                      </a:rPr>
                      <m:t>𝑅𝑢𝑙𝑒</m:t>
                    </m:r>
                    <m:r>
                      <a:rPr lang="en-US" sz="2200" smtClean="0">
                        <a:solidFill>
                          <a:srgbClr val="C00000"/>
                        </a:solidFill>
                        <a:latin typeface="Cambria Math" charset="0"/>
                      </a:rPr>
                      <m:t> </m:t>
                    </m:r>
                    <m:r>
                      <a:rPr lang="en-US" sz="2200" smtClean="0">
                        <a:solidFill>
                          <a:srgbClr val="C00000"/>
                        </a:solidFill>
                        <a:latin typeface="Cambria Math" charset="0"/>
                      </a:rPr>
                      <m:t>𝑜𝑓</m:t>
                    </m:r>
                    <m:r>
                      <a:rPr lang="en-US" sz="2200" smtClean="0">
                        <a:solidFill>
                          <a:srgbClr val="C00000"/>
                        </a:solidFill>
                        <a:latin typeface="Cambria Math" charset="0"/>
                      </a:rPr>
                      <m:t> </m:t>
                    </m:r>
                    <m:r>
                      <a:rPr lang="en-US" sz="2200" smtClean="0">
                        <a:solidFill>
                          <a:srgbClr val="C00000"/>
                        </a:solidFill>
                        <a:latin typeface="Cambria Math" charset="0"/>
                      </a:rPr>
                      <m:t>𝑡h𝑢𝑚𝑏</m:t>
                    </m:r>
                    <m:r>
                      <a:rPr lang="en-US" sz="2200" smtClean="0">
                        <a:solidFill>
                          <a:srgbClr val="C00000"/>
                        </a:solidFill>
                        <a:latin typeface="Cambria Math" charset="0"/>
                      </a:rPr>
                      <m:t> </m:t>
                    </m:r>
                    <m:r>
                      <a:rPr lang="en-US" sz="2200" smtClean="0">
                        <a:solidFill>
                          <a:srgbClr val="C00000"/>
                        </a:solidFill>
                        <a:latin typeface="Cambria Math" charset="0"/>
                      </a:rPr>
                      <m:t>𝑏𝑎𝑛𝑑𝑤𝑖𝑑𝑡h</m:t>
                    </m:r>
                    <m:r>
                      <a:rPr lang="en-US" sz="2200" smtClean="0">
                        <a:solidFill>
                          <a:srgbClr val="C00000"/>
                        </a:solidFill>
                        <a:latin typeface="Cambria Math" charset="0"/>
                      </a:rPr>
                      <m:t> </m:t>
                    </m:r>
                    <m:d>
                      <m:dPr>
                        <m:begChr m:val="["/>
                        <m:endChr m:val="]"/>
                        <m:ctrlPr>
                          <a:rPr lang="en-GB" sz="2200" i="1">
                            <a:solidFill>
                              <a:srgbClr val="C00000"/>
                            </a:solidFill>
                            <a:latin typeface="Cambria Math" charset="0"/>
                          </a:rPr>
                        </m:ctrlPr>
                      </m:dPr>
                      <m:e>
                        <m:sSup>
                          <m:sSupPr>
                            <m:ctrlPr>
                              <a:rPr lang="en-GB" sz="2200" i="1">
                                <a:solidFill>
                                  <a:srgbClr val="C00000"/>
                                </a:solidFill>
                                <a:latin typeface="Cambria Math" charset="0"/>
                              </a:rPr>
                            </m:ctrlPr>
                          </m:sSupPr>
                          <m:e>
                            <m:r>
                              <a:rPr lang="en-US" sz="2200">
                                <a:solidFill>
                                  <a:srgbClr val="C00000"/>
                                </a:solidFill>
                                <a:latin typeface="Cambria Math" charset="0"/>
                              </a:rPr>
                              <m:t>h</m:t>
                            </m:r>
                          </m:e>
                          <m:sup>
                            <m:r>
                              <a:rPr lang="en-US" sz="2200">
                                <a:solidFill>
                                  <a:srgbClr val="C00000"/>
                                </a:solidFill>
                                <a:latin typeface="Cambria Math" charset="0"/>
                              </a:rPr>
                              <m:t>∗</m:t>
                            </m:r>
                          </m:sup>
                        </m:sSup>
                      </m:e>
                    </m:d>
                    <m:r>
                      <a:rPr lang="en-US" sz="2200">
                        <a:solidFill>
                          <a:srgbClr val="C00000"/>
                        </a:solidFill>
                        <a:latin typeface="Cambria Math" charset="0"/>
                      </a:rPr>
                      <m:t>∗</m:t>
                    </m:r>
                    <m:r>
                      <a:rPr lang="en-US" sz="2200">
                        <a:solidFill>
                          <a:srgbClr val="C00000"/>
                        </a:solidFill>
                        <a:latin typeface="Cambria Math" charset="0"/>
                      </a:rPr>
                      <m:t>𝐶𝑜𝑛𝑠𝑡𝑎𝑛𝑡</m:t>
                    </m:r>
                  </m:oMath>
                </a14:m>
                <a:r>
                  <a:rPr lang="en-US" sz="2400" dirty="0" smtClean="0"/>
                  <a:t/>
                </a:r>
                <a:br>
                  <a:rPr lang="en-US" sz="2400" dirty="0" smtClean="0"/>
                </a:br>
                <a:r>
                  <a:rPr lang="en-US" sz="2400" dirty="0"/>
                  <a:t/>
                </a:r>
                <a:br>
                  <a:rPr lang="en-US" sz="2400" dirty="0"/>
                </a:br>
                <a:r>
                  <a:rPr lang="en-US" sz="2400" dirty="0" smtClean="0"/>
                  <a:t>where </a:t>
                </a:r>
                <a:r>
                  <a:rPr lang="en-US" sz="2400" dirty="0"/>
                  <a:t>where </a:t>
                </a:r>
                <a14:m>
                  <m:oMath xmlns:m="http://schemas.openxmlformats.org/officeDocument/2006/math">
                    <m:acc>
                      <m:accPr>
                        <m:chr m:val="̂"/>
                        <m:ctrlPr>
                          <a:rPr lang="en-GB" sz="2200" i="1">
                            <a:latin typeface="Cambria Math" charset="0"/>
                          </a:rPr>
                        </m:ctrlPr>
                      </m:accPr>
                      <m:e>
                        <m:r>
                          <a:rPr lang="en-US" sz="2200" i="1">
                            <a:latin typeface="Cambria Math" charset="0"/>
                          </a:rPr>
                          <m:t>𝜑</m:t>
                        </m:r>
                      </m:e>
                    </m:acc>
                  </m:oMath>
                </a14:m>
                <a:r>
                  <a:rPr lang="en-US" sz="2400" dirty="0"/>
                  <a:t> is the empirical standard deviation of the stock prices at maturity </a:t>
                </a:r>
                <a14:m>
                  <m:oMath xmlns:m="http://schemas.openxmlformats.org/officeDocument/2006/math">
                    <m:sSup>
                      <m:sSupPr>
                        <m:ctrlPr>
                          <a:rPr lang="en-GB" sz="2200" i="1">
                            <a:latin typeface="Cambria Math" charset="0"/>
                          </a:rPr>
                        </m:ctrlPr>
                      </m:sSupPr>
                      <m:e>
                        <m:r>
                          <a:rPr lang="en-US" sz="2200" i="1">
                            <a:latin typeface="Cambria Math" charset="0"/>
                          </a:rPr>
                          <m:t>(</m:t>
                        </m:r>
                        <m:sSubSup>
                          <m:sSubSupPr>
                            <m:ctrlPr>
                              <a:rPr lang="en-GB" sz="2200" i="1">
                                <a:latin typeface="Cambria Math" charset="0"/>
                              </a:rPr>
                            </m:ctrlPr>
                          </m:sSubSupPr>
                          <m:e>
                            <m:r>
                              <a:rPr lang="en-US" sz="2200" i="1">
                                <a:latin typeface="Cambria Math" charset="0"/>
                              </a:rPr>
                              <m:t>𝑆</m:t>
                            </m:r>
                          </m:e>
                          <m:sub>
                            <m:r>
                              <a:rPr lang="en-US" sz="2200" i="1">
                                <a:latin typeface="Cambria Math" charset="0"/>
                              </a:rPr>
                              <m:t>𝑇</m:t>
                            </m:r>
                          </m:sub>
                          <m:sup>
                            <m:r>
                              <a:rPr lang="en-US" sz="2200" i="1">
                                <a:latin typeface="Cambria Math" charset="0"/>
                              </a:rPr>
                              <m:t>𝑚</m:t>
                            </m:r>
                          </m:sup>
                        </m:sSubSup>
                        <m:r>
                          <a:rPr lang="en-US" sz="2200" i="1">
                            <a:latin typeface="Cambria Math" charset="0"/>
                          </a:rPr>
                          <m:t>)</m:t>
                        </m:r>
                      </m:e>
                      <m:sup>
                        <m:r>
                          <a:rPr lang="en-US" sz="2200" i="1">
                            <a:latin typeface="Cambria Math" charset="0"/>
                          </a:rPr>
                          <m:t>𝑚</m:t>
                        </m:r>
                        <m:r>
                          <a:rPr lang="en-US" sz="2200" i="1">
                            <a:latin typeface="Cambria Math" charset="0"/>
                          </a:rPr>
                          <m:t>=1…</m:t>
                        </m:r>
                        <m:r>
                          <a:rPr lang="en-US" sz="2200" i="1">
                            <a:latin typeface="Cambria Math" charset="0"/>
                          </a:rPr>
                          <m:t>𝑀</m:t>
                        </m:r>
                      </m:sup>
                    </m:sSup>
                  </m:oMath>
                </a14:m>
                <a:r>
                  <a:rPr lang="en-US" sz="2400" dirty="0"/>
                  <a:t> </a:t>
                </a:r>
                <a:r>
                  <a:rPr lang="en-US" sz="2400" dirty="0" smtClean="0"/>
                  <a:t>and </a:t>
                </a:r>
                <a14:m>
                  <m:oMath xmlns:m="http://schemas.openxmlformats.org/officeDocument/2006/math">
                    <m:r>
                      <a:rPr lang="en-US" sz="2200" i="1" smtClean="0">
                        <a:solidFill>
                          <a:schemeClr val="tx1"/>
                        </a:solidFill>
                        <a:latin typeface="Cambria Math" charset="0"/>
                      </a:rPr>
                      <m:t>𝑀</m:t>
                    </m:r>
                  </m:oMath>
                </a14:m>
                <a:r>
                  <a:rPr lang="en-US" sz="2400" dirty="0" smtClean="0"/>
                  <a:t> is simulation size.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59972"/>
                <a:ext cx="10515600" cy="5316991"/>
              </a:xfrm>
              <a:blipFill rotWithShape="0">
                <a:blip r:embed="rId2"/>
                <a:stretch>
                  <a:fillRect l="-812" r="-986"/>
                </a:stretch>
              </a:blipFill>
            </p:spPr>
            <p:txBody>
              <a:bodyPr/>
              <a:lstStyle/>
              <a:p>
                <a:r>
                  <a:rPr lang="en-US">
                    <a:noFill/>
                  </a:rPr>
                  <a:t> </a:t>
                </a:r>
              </a:p>
            </p:txBody>
          </p:sp>
        </mc:Fallback>
      </mc:AlternateContent>
    </p:spTree>
    <p:extLst>
      <p:ext uri="{BB962C8B-B14F-4D97-AF65-F5344CB8AC3E}">
        <p14:creationId xmlns:p14="http://schemas.microsoft.com/office/powerpoint/2010/main" val="926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31370"/>
          </a:xfrm>
        </p:spPr>
        <p:txBody>
          <a:bodyPr>
            <a:normAutofit fontScale="90000"/>
          </a:bodyPr>
          <a:lstStyle/>
          <a:p>
            <a:r>
              <a:rPr lang="en-US" b="1" dirty="0"/>
              <a:t> </a:t>
            </a:r>
            <a:r>
              <a:rPr lang="en-US" b="1" dirty="0" smtClean="0"/>
              <a:t>           </a:t>
            </a:r>
            <a:r>
              <a:rPr lang="en-US" b="1" u="sng" dirty="0" smtClean="0"/>
              <a:t>Delta</a:t>
            </a:r>
            <a:endParaRPr lang="en-US" b="1" u="sng" dirty="0"/>
          </a:p>
        </p:txBody>
      </p:sp>
      <p:pic>
        <p:nvPicPr>
          <p:cNvPr id="4" name="Content Placeholder 3" descr="Monash%20Study/Project/Delta.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460" y="631372"/>
            <a:ext cx="5733940" cy="3058886"/>
          </a:xfrm>
          <a:prstGeom prst="rect">
            <a:avLst/>
          </a:prstGeom>
          <a:noFill/>
          <a:ln w="19050">
            <a:solidFill>
              <a:schemeClr val="tx1"/>
            </a:solidFill>
          </a:ln>
        </p:spPr>
      </p:pic>
      <p:pic>
        <p:nvPicPr>
          <p:cNvPr id="6" name="Content Placeholder 3" descr="Monash%20Study/Project/Delta%20error.pn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33460" y="3690258"/>
            <a:ext cx="5733940" cy="3037113"/>
          </a:xfrm>
          <a:prstGeom prst="rect">
            <a:avLst/>
          </a:prstGeom>
          <a:noFill/>
          <a:ln w="19050">
            <a:solidFill>
              <a:schemeClr val="tx1"/>
            </a:solidFill>
          </a:ln>
        </p:spPr>
      </p:pic>
      <p:pic>
        <p:nvPicPr>
          <p:cNvPr id="7" name="Picture 6" descr="Monash%20Study/Project/Vega.png"/>
          <p:cNvPicPr/>
          <p:nvPr/>
        </p:nvPicPr>
        <p:blipFill>
          <a:blip r:embed="rId4">
            <a:extLst>
              <a:ext uri="{28A0092B-C50C-407E-A947-70E740481C1C}">
                <a14:useLocalDpi xmlns:a14="http://schemas.microsoft.com/office/drawing/2010/main" val="0"/>
              </a:ext>
            </a:extLst>
          </a:blip>
          <a:srcRect/>
          <a:stretch>
            <a:fillRect/>
          </a:stretch>
        </p:blipFill>
        <p:spPr bwMode="auto">
          <a:xfrm>
            <a:off x="6290400" y="631371"/>
            <a:ext cx="5768140" cy="3058887"/>
          </a:xfrm>
          <a:prstGeom prst="rect">
            <a:avLst/>
          </a:prstGeom>
          <a:noFill/>
          <a:ln w="19050">
            <a:solidFill>
              <a:schemeClr val="tx1"/>
            </a:solidFill>
          </a:ln>
        </p:spPr>
      </p:pic>
      <p:pic>
        <p:nvPicPr>
          <p:cNvPr id="8" name="Picture 7" descr="Monash%20Study/Project/Vega%20error.png"/>
          <p:cNvPicPr/>
          <p:nvPr/>
        </p:nvPicPr>
        <p:blipFill>
          <a:blip r:embed="rId5">
            <a:extLst>
              <a:ext uri="{28A0092B-C50C-407E-A947-70E740481C1C}">
                <a14:useLocalDpi xmlns:a14="http://schemas.microsoft.com/office/drawing/2010/main" val="0"/>
              </a:ext>
            </a:extLst>
          </a:blip>
          <a:srcRect/>
          <a:stretch>
            <a:fillRect/>
          </a:stretch>
        </p:blipFill>
        <p:spPr bwMode="auto">
          <a:xfrm>
            <a:off x="6290400" y="3690259"/>
            <a:ext cx="5768140" cy="3037112"/>
          </a:xfrm>
          <a:prstGeom prst="rect">
            <a:avLst/>
          </a:prstGeom>
          <a:noFill/>
          <a:ln w="19050">
            <a:solidFill>
              <a:schemeClr val="tx1"/>
            </a:solidFill>
          </a:ln>
        </p:spPr>
      </p:pic>
      <p:sp>
        <p:nvSpPr>
          <p:cNvPr id="9" name="TextBox 8"/>
          <p:cNvSpPr txBox="1"/>
          <p:nvPr/>
        </p:nvSpPr>
        <p:spPr>
          <a:xfrm>
            <a:off x="8589566" y="-38257"/>
            <a:ext cx="1169807" cy="707886"/>
          </a:xfrm>
          <a:prstGeom prst="rect">
            <a:avLst/>
          </a:prstGeom>
          <a:noFill/>
        </p:spPr>
        <p:txBody>
          <a:bodyPr wrap="none" rtlCol="0">
            <a:spAutoFit/>
          </a:bodyPr>
          <a:lstStyle/>
          <a:p>
            <a:r>
              <a:rPr lang="en-US" sz="4000" b="1" u="sng" dirty="0">
                <a:latin typeface="+mj-lt"/>
                <a:ea typeface="+mj-ea"/>
                <a:cs typeface="+mj-cs"/>
              </a:rPr>
              <a:t>Vega</a:t>
            </a:r>
          </a:p>
        </p:txBody>
      </p:sp>
    </p:spTree>
    <p:extLst>
      <p:ext uri="{BB962C8B-B14F-4D97-AF65-F5344CB8AC3E}">
        <p14:creationId xmlns:p14="http://schemas.microsoft.com/office/powerpoint/2010/main" val="1604902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261257"/>
            <a:ext cx="10515600" cy="5915706"/>
          </a:xfrm>
        </p:spPr>
        <p:txBody>
          <a:bodyPr/>
          <a:lstStyle/>
          <a:p>
            <a:r>
              <a:rPr lang="en-US" sz="2400" dirty="0" smtClean="0"/>
              <a:t>In </a:t>
            </a:r>
            <a:r>
              <a:rPr lang="en-US" sz="2400" dirty="0"/>
              <a:t>order to estimate second order </a:t>
            </a:r>
            <a:r>
              <a:rPr lang="en-US" sz="2400" dirty="0" smtClean="0"/>
              <a:t>Greeks (Gamma, Vomma and Vanna), we differentiate </a:t>
            </a:r>
            <a:r>
              <a:rPr lang="en-US" sz="2400" dirty="0"/>
              <a:t>the Kernel function itself. This technique is called </a:t>
            </a:r>
            <a:r>
              <a:rPr lang="en-US" sz="2400" u="sng" dirty="0">
                <a:solidFill>
                  <a:srgbClr val="C00000"/>
                </a:solidFill>
              </a:rPr>
              <a:t>Kernel D</a:t>
            </a:r>
            <a:r>
              <a:rPr lang="en-US" sz="2400" u="sng" dirty="0" smtClean="0">
                <a:solidFill>
                  <a:srgbClr val="C00000"/>
                </a:solidFill>
              </a:rPr>
              <a:t>ifferentiation</a:t>
            </a:r>
            <a:r>
              <a:rPr lang="en-US" sz="2400" u="sng" dirty="0" smtClean="0"/>
              <a:t>.</a:t>
            </a:r>
            <a:r>
              <a:rPr lang="en-US" sz="2400" dirty="0" smtClean="0"/>
              <a:t/>
            </a:r>
            <a:br>
              <a:rPr lang="en-US" sz="2400" dirty="0" smtClean="0"/>
            </a:br>
            <a:r>
              <a:rPr lang="en-US" sz="2400" dirty="0" smtClean="0"/>
              <a:t>				          </a:t>
            </a:r>
            <a:r>
              <a:rPr lang="en-US" sz="4000" u="sng" dirty="0" smtClean="0"/>
              <a:t>Gamma</a:t>
            </a:r>
            <a:endParaRPr lang="en-US" sz="2400" dirty="0" smtClean="0"/>
          </a:p>
        </p:txBody>
      </p:sp>
      <p:pic>
        <p:nvPicPr>
          <p:cNvPr id="6" name="Picture 5" descr="Monash%20Study/Project/Gamma.png"/>
          <p:cNvPicPr/>
          <p:nvPr/>
        </p:nvPicPr>
        <p:blipFill>
          <a:blip r:embed="rId2">
            <a:extLst>
              <a:ext uri="{28A0092B-C50C-407E-A947-70E740481C1C}">
                <a14:useLocalDpi xmlns:a14="http://schemas.microsoft.com/office/drawing/2010/main" val="0"/>
              </a:ext>
            </a:extLst>
          </a:blip>
          <a:srcRect/>
          <a:stretch>
            <a:fillRect/>
          </a:stretch>
        </p:blipFill>
        <p:spPr bwMode="auto">
          <a:xfrm>
            <a:off x="228601" y="2236786"/>
            <a:ext cx="5736771" cy="3439433"/>
          </a:xfrm>
          <a:prstGeom prst="rect">
            <a:avLst/>
          </a:prstGeom>
          <a:noFill/>
          <a:ln w="19050">
            <a:solidFill>
              <a:schemeClr val="tx1"/>
            </a:solidFill>
          </a:ln>
        </p:spPr>
      </p:pic>
      <p:pic>
        <p:nvPicPr>
          <p:cNvPr id="7" name="Picture 6" descr="Monash%20Study/Project/Gamma%20error.png"/>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36786"/>
            <a:ext cx="5715001" cy="3439433"/>
          </a:xfrm>
          <a:prstGeom prst="rect">
            <a:avLst/>
          </a:prstGeom>
          <a:noFill/>
          <a:ln w="19050">
            <a:solidFill>
              <a:schemeClr val="tx1"/>
            </a:solidFill>
          </a:ln>
        </p:spPr>
      </p:pic>
    </p:spTree>
    <p:extLst>
      <p:ext uri="{BB962C8B-B14F-4D97-AF65-F5344CB8AC3E}">
        <p14:creationId xmlns:p14="http://schemas.microsoft.com/office/powerpoint/2010/main" val="20036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lstStyle/>
          <a:p>
            <a:pPr algn="ctr"/>
            <a:r>
              <a:rPr lang="en-US" sz="4000" b="1" u="sng" dirty="0" smtClean="0">
                <a:ea typeface="Latin Modern Roman 12" charset="0"/>
                <a:cs typeface="Latin Modern Roman 12" charset="0"/>
              </a:rPr>
              <a:t>Introduction</a:t>
            </a:r>
            <a:endParaRPr lang="en-US" sz="4000" b="1" u="sng" dirty="0">
              <a:ea typeface="Latin Modern Roman 12" charset="0"/>
              <a:cs typeface="Latin Modern Roman 12" charset="0"/>
            </a:endParaRPr>
          </a:p>
        </p:txBody>
      </p:sp>
      <p:sp>
        <p:nvSpPr>
          <p:cNvPr id="3" name="Content Placeholder 2"/>
          <p:cNvSpPr>
            <a:spLocks noGrp="1"/>
          </p:cNvSpPr>
          <p:nvPr>
            <p:ph idx="1"/>
          </p:nvPr>
        </p:nvSpPr>
        <p:spPr>
          <a:xfrm>
            <a:off x="838200" y="1066800"/>
            <a:ext cx="10515600" cy="5648793"/>
          </a:xfrm>
        </p:spPr>
        <p:txBody>
          <a:bodyPr>
            <a:noAutofit/>
          </a:bodyPr>
          <a:lstStyle/>
          <a:p>
            <a:endParaRPr lang="en-US" sz="2600" dirty="0" smtClean="0"/>
          </a:p>
          <a:p>
            <a:r>
              <a:rPr lang="en-US" sz="2600" dirty="0" smtClean="0"/>
              <a:t>Options </a:t>
            </a:r>
            <a:r>
              <a:rPr lang="en-US" sz="2600" dirty="0"/>
              <a:t>are an integral part of hedging strategies, portfolio management and many other facets of the finance industry. And Greeks of an option are used to assess different dimensions of risk involved in taking an options </a:t>
            </a:r>
            <a:r>
              <a:rPr lang="en-US" sz="2600" dirty="0" smtClean="0"/>
              <a:t>position. </a:t>
            </a:r>
            <a:r>
              <a:rPr lang="en-US" sz="2600" u="sng" dirty="0"/>
              <a:t>Hence, calculation of Greeks is of utmost importance</a:t>
            </a:r>
            <a:r>
              <a:rPr lang="en-US" sz="2600" dirty="0"/>
              <a:t>. </a:t>
            </a:r>
            <a:endParaRPr lang="en-US" sz="2600" dirty="0" smtClean="0"/>
          </a:p>
          <a:p>
            <a:r>
              <a:rPr lang="en-US" sz="2600" dirty="0" smtClean="0"/>
              <a:t>In </a:t>
            </a:r>
            <a:r>
              <a:rPr lang="en-US" sz="2600" dirty="0"/>
              <a:t>our report, </a:t>
            </a:r>
            <a:r>
              <a:rPr lang="en-US" sz="2600" u="sng" dirty="0"/>
              <a:t>we have implemented techniques called Kernel smoothing and Kernel differentiation</a:t>
            </a:r>
            <a:r>
              <a:rPr lang="en-US" sz="2600" dirty="0"/>
              <a:t>, using Monte Carlo simulations, to </a:t>
            </a:r>
            <a:r>
              <a:rPr lang="en-US" sz="2600" dirty="0" smtClean="0"/>
              <a:t>calculate </a:t>
            </a:r>
            <a:r>
              <a:rPr lang="en-US" sz="2600" dirty="0"/>
              <a:t>Delta, Vega, Gamma, Vomma and Vanna, of a European Digital option. European Digital option is a cash or nothing binary option</a:t>
            </a:r>
            <a:r>
              <a:rPr lang="en-US" sz="2600" dirty="0" smtClean="0"/>
              <a:t>.</a:t>
            </a:r>
          </a:p>
          <a:p>
            <a:r>
              <a:rPr lang="en-US" sz="2600" dirty="0" smtClean="0"/>
              <a:t>The </a:t>
            </a:r>
            <a:r>
              <a:rPr lang="en-US" sz="2600" u="sng" dirty="0"/>
              <a:t>aim of our project </a:t>
            </a:r>
            <a:r>
              <a:rPr lang="en-US" sz="2600" dirty="0"/>
              <a:t>is to implement and test this </a:t>
            </a:r>
            <a:r>
              <a:rPr lang="en-US" sz="2600" dirty="0" smtClean="0"/>
              <a:t>technique </a:t>
            </a:r>
            <a:r>
              <a:rPr lang="en-US" sz="2600" dirty="0"/>
              <a:t>using various candidate K</a:t>
            </a:r>
            <a:r>
              <a:rPr lang="en-US" sz="2600" dirty="0" smtClean="0"/>
              <a:t>ernel </a:t>
            </a:r>
            <a:r>
              <a:rPr lang="en-US" sz="2600" dirty="0"/>
              <a:t>functions and change the bandwidth parameter in order to find the best </a:t>
            </a:r>
            <a:r>
              <a:rPr lang="en-US" sz="2600" dirty="0" smtClean="0"/>
              <a:t>kernel </a:t>
            </a:r>
            <a:r>
              <a:rPr lang="en-US" sz="2600" dirty="0"/>
              <a:t>shape and bandwidth for calculating </a:t>
            </a:r>
            <a:r>
              <a:rPr lang="en-US" sz="2600" dirty="0" smtClean="0"/>
              <a:t>Greeks.</a:t>
            </a:r>
            <a:endParaRPr lang="en-US" sz="2600" dirty="0"/>
          </a:p>
        </p:txBody>
      </p:sp>
    </p:spTree>
    <p:extLst>
      <p:ext uri="{BB962C8B-B14F-4D97-AF65-F5344CB8AC3E}">
        <p14:creationId xmlns:p14="http://schemas.microsoft.com/office/powerpoint/2010/main" val="104388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598714"/>
          </a:xfrm>
        </p:spPr>
        <p:txBody>
          <a:bodyPr>
            <a:normAutofit fontScale="90000"/>
          </a:bodyPr>
          <a:lstStyle/>
          <a:p>
            <a:r>
              <a:rPr lang="en-US" sz="4000" b="1" dirty="0"/>
              <a:t>	</a:t>
            </a:r>
            <a:r>
              <a:rPr lang="en-US" sz="4000" b="1" u="sng" dirty="0" smtClean="0"/>
              <a:t>Vomma</a:t>
            </a:r>
            <a:r>
              <a:rPr lang="en-US" sz="4000" b="1" dirty="0" smtClean="0"/>
              <a:t>						</a:t>
            </a:r>
            <a:r>
              <a:rPr lang="en-US" sz="4000" b="1" u="sng" dirty="0" smtClean="0"/>
              <a:t>Vanna</a:t>
            </a:r>
            <a:endParaRPr lang="en-US" sz="4000" b="1" u="sng" dirty="0"/>
          </a:p>
        </p:txBody>
      </p:sp>
      <p:pic>
        <p:nvPicPr>
          <p:cNvPr id="4" name="Content Placeholder 3" descr="Monash%20Study/Project/Vomma.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278" y="598715"/>
            <a:ext cx="5937722" cy="3013302"/>
          </a:xfrm>
          <a:prstGeom prst="rect">
            <a:avLst/>
          </a:prstGeom>
          <a:noFill/>
          <a:ln w="19050">
            <a:solidFill>
              <a:schemeClr val="tx1"/>
            </a:solidFill>
          </a:ln>
        </p:spPr>
      </p:pic>
      <p:pic>
        <p:nvPicPr>
          <p:cNvPr id="5" name="Picture 4" descr="Monash%20Study/Project/Vomma%20error.png"/>
          <p:cNvPicPr/>
          <p:nvPr/>
        </p:nvPicPr>
        <p:blipFill>
          <a:blip r:embed="rId3">
            <a:extLst>
              <a:ext uri="{28A0092B-C50C-407E-A947-70E740481C1C}">
                <a14:useLocalDpi xmlns:a14="http://schemas.microsoft.com/office/drawing/2010/main" val="0"/>
              </a:ext>
            </a:extLst>
          </a:blip>
          <a:srcRect/>
          <a:stretch>
            <a:fillRect/>
          </a:stretch>
        </p:blipFill>
        <p:spPr bwMode="auto">
          <a:xfrm>
            <a:off x="158278" y="3612017"/>
            <a:ext cx="5937722" cy="3115354"/>
          </a:xfrm>
          <a:prstGeom prst="rect">
            <a:avLst/>
          </a:prstGeom>
          <a:noFill/>
          <a:ln w="19050">
            <a:solidFill>
              <a:schemeClr val="tx1"/>
            </a:solidFill>
          </a:ln>
        </p:spPr>
      </p:pic>
      <p:pic>
        <p:nvPicPr>
          <p:cNvPr id="6" name="Picture 5" descr="Monash%20Study/Project/Vanna.png"/>
          <p:cNvPicPr/>
          <p:nvPr/>
        </p:nvPicPr>
        <p:blipFill>
          <a:blip r:embed="rId4">
            <a:extLst>
              <a:ext uri="{28A0092B-C50C-407E-A947-70E740481C1C}">
                <a14:useLocalDpi xmlns:a14="http://schemas.microsoft.com/office/drawing/2010/main" val="0"/>
              </a:ext>
            </a:extLst>
          </a:blip>
          <a:srcRect/>
          <a:stretch>
            <a:fillRect/>
          </a:stretch>
        </p:blipFill>
        <p:spPr bwMode="auto">
          <a:xfrm>
            <a:off x="6324600" y="598715"/>
            <a:ext cx="5709121" cy="3013302"/>
          </a:xfrm>
          <a:prstGeom prst="rect">
            <a:avLst/>
          </a:prstGeom>
          <a:noFill/>
          <a:ln w="19050">
            <a:solidFill>
              <a:schemeClr val="tx1"/>
            </a:solidFill>
          </a:ln>
        </p:spPr>
      </p:pic>
      <p:pic>
        <p:nvPicPr>
          <p:cNvPr id="7" name="Picture 6" descr="Monash%20Study/Project/Vanna%20error.png"/>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612017"/>
            <a:ext cx="5709121" cy="3115354"/>
          </a:xfrm>
          <a:prstGeom prst="rect">
            <a:avLst/>
          </a:prstGeom>
          <a:noFill/>
          <a:ln w="19050">
            <a:solidFill>
              <a:schemeClr val="tx1"/>
            </a:solidFill>
          </a:ln>
        </p:spPr>
      </p:pic>
    </p:spTree>
    <p:extLst>
      <p:ext uri="{BB962C8B-B14F-4D97-AF65-F5344CB8AC3E}">
        <p14:creationId xmlns:p14="http://schemas.microsoft.com/office/powerpoint/2010/main" val="917577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8"/>
            <a:ext cx="10515600" cy="566056"/>
          </a:xfrm>
        </p:spPr>
        <p:txBody>
          <a:bodyPr/>
          <a:lstStyle/>
          <a:p>
            <a:r>
              <a:rPr lang="en-US" sz="3200" b="1" u="sng" dirty="0" smtClean="0"/>
              <a:t>Explanation</a:t>
            </a:r>
            <a:r>
              <a:rPr lang="en-US" sz="3200" b="1" dirty="0" smtClean="0"/>
              <a:t>:</a:t>
            </a:r>
            <a:endParaRPr lang="en-US" sz="3200" b="1" u="sng" dirty="0"/>
          </a:p>
        </p:txBody>
      </p:sp>
      <p:sp>
        <p:nvSpPr>
          <p:cNvPr id="3" name="Content Placeholder 2"/>
          <p:cNvSpPr>
            <a:spLocks noGrp="1"/>
          </p:cNvSpPr>
          <p:nvPr>
            <p:ph idx="1"/>
          </p:nvPr>
        </p:nvSpPr>
        <p:spPr>
          <a:xfrm>
            <a:off x="838200" y="653144"/>
            <a:ext cx="10515600" cy="6106885"/>
          </a:xfrm>
        </p:spPr>
        <p:txBody>
          <a:bodyPr>
            <a:noAutofit/>
          </a:bodyPr>
          <a:lstStyle/>
          <a:p>
            <a:r>
              <a:rPr lang="en-US" sz="2400" dirty="0"/>
              <a:t>T</a:t>
            </a:r>
            <a:r>
              <a:rPr lang="en-US" sz="2400" dirty="0" smtClean="0"/>
              <a:t>he </a:t>
            </a:r>
            <a:r>
              <a:rPr lang="en-US" sz="2400" dirty="0" smtClean="0">
                <a:solidFill>
                  <a:srgbClr val="C00000"/>
                </a:solidFill>
              </a:rPr>
              <a:t>solid lines </a:t>
            </a:r>
            <a:r>
              <a:rPr lang="en-US" sz="2400" dirty="0"/>
              <a:t>represent infinite support </a:t>
            </a:r>
            <a:r>
              <a:rPr lang="en-US" sz="2400" dirty="0" smtClean="0"/>
              <a:t>Kernels. Whereas</a:t>
            </a:r>
            <a:r>
              <a:rPr lang="en-US" sz="2400" dirty="0"/>
              <a:t>, the </a:t>
            </a:r>
            <a:r>
              <a:rPr lang="en-US" sz="2400" dirty="0">
                <a:solidFill>
                  <a:srgbClr val="C00000"/>
                </a:solidFill>
              </a:rPr>
              <a:t>dotted </a:t>
            </a:r>
            <a:r>
              <a:rPr lang="en-US" sz="2400" dirty="0" smtClean="0">
                <a:solidFill>
                  <a:srgbClr val="C00000"/>
                </a:solidFill>
              </a:rPr>
              <a:t>lines </a:t>
            </a:r>
            <a:r>
              <a:rPr lang="en-US" sz="2400" dirty="0" smtClean="0"/>
              <a:t>represent </a:t>
            </a:r>
            <a:r>
              <a:rPr lang="en-US" sz="2400" dirty="0"/>
              <a:t>finite-support </a:t>
            </a:r>
            <a:r>
              <a:rPr lang="en-US" sz="2400" dirty="0" smtClean="0"/>
              <a:t>Kernels</a:t>
            </a:r>
          </a:p>
          <a:p>
            <a:r>
              <a:rPr lang="en-US" sz="2400" dirty="0"/>
              <a:t>I</a:t>
            </a:r>
            <a:r>
              <a:rPr lang="en-US" sz="2400" dirty="0" smtClean="0"/>
              <a:t>nfinite-support </a:t>
            </a:r>
            <a:r>
              <a:rPr lang="en-US" sz="2400" dirty="0"/>
              <a:t>Kernels give more accurate results when the constant/bandwidth </a:t>
            </a:r>
            <a:r>
              <a:rPr lang="en-US" sz="2400" dirty="0" smtClean="0"/>
              <a:t>has a smaller value. Usually between constants </a:t>
            </a:r>
            <a:r>
              <a:rPr lang="en-US" sz="2400" dirty="0" smtClean="0">
                <a:solidFill>
                  <a:srgbClr val="C00000"/>
                </a:solidFill>
              </a:rPr>
              <a:t>one to four</a:t>
            </a:r>
            <a:r>
              <a:rPr lang="en-US" sz="2400" dirty="0" smtClean="0"/>
              <a:t>.</a:t>
            </a:r>
          </a:p>
          <a:p>
            <a:r>
              <a:rPr lang="en-US" sz="2400" dirty="0" smtClean="0"/>
              <a:t>Finite </a:t>
            </a:r>
            <a:r>
              <a:rPr lang="en-US" sz="2400" dirty="0"/>
              <a:t>support Kernels </a:t>
            </a:r>
            <a:r>
              <a:rPr lang="en-US" sz="2400" dirty="0" smtClean="0"/>
              <a:t>are </a:t>
            </a:r>
            <a:r>
              <a:rPr lang="en-US" sz="2400" dirty="0"/>
              <a:t>the most accurate for </a:t>
            </a:r>
            <a:r>
              <a:rPr lang="en-US" sz="2400" dirty="0" smtClean="0"/>
              <a:t>a larger value of constant/bandwidth range. Usually between constants </a:t>
            </a:r>
            <a:r>
              <a:rPr lang="en-US" sz="2400" dirty="0"/>
              <a:t>around </a:t>
            </a:r>
            <a:r>
              <a:rPr lang="en-US" sz="2400" dirty="0">
                <a:solidFill>
                  <a:srgbClr val="C00000"/>
                </a:solidFill>
              </a:rPr>
              <a:t>six to </a:t>
            </a:r>
            <a:r>
              <a:rPr lang="en-US" sz="2400" dirty="0" smtClean="0">
                <a:solidFill>
                  <a:srgbClr val="C00000"/>
                </a:solidFill>
              </a:rPr>
              <a:t>eight</a:t>
            </a:r>
            <a:r>
              <a:rPr lang="en-US" sz="2400" dirty="0" smtClean="0"/>
              <a:t>.</a:t>
            </a:r>
          </a:p>
          <a:p>
            <a:r>
              <a:rPr lang="en-US" sz="2400" dirty="0" smtClean="0"/>
              <a:t>Infinite kernels have a </a:t>
            </a:r>
            <a:r>
              <a:rPr lang="en-US" sz="2400" dirty="0" smtClean="0">
                <a:solidFill>
                  <a:srgbClr val="C00000"/>
                </a:solidFill>
              </a:rPr>
              <a:t>fast rate of change </a:t>
            </a:r>
            <a:r>
              <a:rPr lang="en-US" sz="2400" dirty="0" smtClean="0"/>
              <a:t>with respect to the constant/bandwidth. The error shoots up very quickly outside the optimal range. This implies that they are stable for a short range of bandwidth only.</a:t>
            </a:r>
          </a:p>
          <a:p>
            <a:r>
              <a:rPr lang="en-US" sz="2400" dirty="0"/>
              <a:t>Finite support Kernels </a:t>
            </a:r>
            <a:r>
              <a:rPr lang="en-US" sz="2400" dirty="0" smtClean="0"/>
              <a:t>have </a:t>
            </a:r>
            <a:r>
              <a:rPr lang="en-US" sz="2400" dirty="0"/>
              <a:t>a </a:t>
            </a:r>
            <a:r>
              <a:rPr lang="en-US" sz="2400" dirty="0">
                <a:solidFill>
                  <a:srgbClr val="C00000"/>
                </a:solidFill>
              </a:rPr>
              <a:t>slow rate of change </a:t>
            </a:r>
            <a:r>
              <a:rPr lang="en-US" sz="2400" dirty="0"/>
              <a:t>with respect to constant/bandwidth. E</a:t>
            </a:r>
            <a:r>
              <a:rPr lang="en-US" sz="2400" dirty="0" smtClean="0"/>
              <a:t>ven </a:t>
            </a:r>
            <a:r>
              <a:rPr lang="en-US" sz="2400" dirty="0"/>
              <a:t>outside their optimal range, the error seems to be low and results are still quite accurate and </a:t>
            </a:r>
            <a:r>
              <a:rPr lang="en-US" sz="2400" dirty="0" smtClean="0"/>
              <a:t>stable.</a:t>
            </a:r>
          </a:p>
          <a:p>
            <a:r>
              <a:rPr lang="en-US" sz="2400" dirty="0" smtClean="0">
                <a:solidFill>
                  <a:srgbClr val="C00000"/>
                </a:solidFill>
              </a:rPr>
              <a:t>Finite support kernels are more stable </a:t>
            </a:r>
            <a:r>
              <a:rPr lang="en-US" sz="2400" dirty="0" smtClean="0"/>
              <a:t>because while </a:t>
            </a:r>
            <a:r>
              <a:rPr lang="en-US" sz="2400" dirty="0"/>
              <a:t>approximating a Dirac delta, finite support Kernels have </a:t>
            </a:r>
            <a:r>
              <a:rPr lang="en-US" sz="2400" dirty="0">
                <a:solidFill>
                  <a:srgbClr val="C00000"/>
                </a:solidFill>
              </a:rPr>
              <a:t>cut-off points</a:t>
            </a:r>
            <a:r>
              <a:rPr lang="en-US" sz="2400" dirty="0"/>
              <a:t>. This means that their bias, as bandwidth increases, is </a:t>
            </a:r>
            <a:r>
              <a:rPr lang="en-US" sz="2400" dirty="0" smtClean="0"/>
              <a:t>finite. Infinite </a:t>
            </a:r>
            <a:r>
              <a:rPr lang="en-US" sz="2400" dirty="0"/>
              <a:t>Kernels do not have any cut off points, thus the bias propagates to infinity leading to more unstable approximations</a:t>
            </a:r>
            <a:r>
              <a:rPr lang="en-GB" sz="2400" dirty="0"/>
              <a:t> </a:t>
            </a:r>
            <a:r>
              <a:rPr lang="en-US" sz="2400" dirty="0"/>
              <a:t/>
            </a:r>
            <a:br>
              <a:rPr lang="en-US" sz="2400" dirty="0"/>
            </a:br>
            <a:r>
              <a:rPr lang="en-US" sz="2400" dirty="0"/>
              <a:t> </a:t>
            </a:r>
            <a:br>
              <a:rPr lang="en-US" sz="2400" dirty="0"/>
            </a:br>
            <a:endParaRPr lang="en-US" sz="2400" dirty="0"/>
          </a:p>
        </p:txBody>
      </p:sp>
    </p:spTree>
    <p:extLst>
      <p:ext uri="{BB962C8B-B14F-4D97-AF65-F5344CB8AC3E}">
        <p14:creationId xmlns:p14="http://schemas.microsoft.com/office/powerpoint/2010/main" val="4784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8858"/>
            <a:ext cx="10515600" cy="707572"/>
          </a:xfrm>
        </p:spPr>
        <p:txBody>
          <a:bodyPr/>
          <a:lstStyle/>
          <a:p>
            <a:pPr algn="ctr"/>
            <a:r>
              <a:rPr lang="en-US" sz="4000" b="1" u="sng" dirty="0" smtClean="0"/>
              <a:t>Robustness</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16430"/>
                <a:ext cx="10515600" cy="6041570"/>
              </a:xfrm>
            </p:spPr>
            <p:txBody>
              <a:bodyPr>
                <a:normAutofit/>
              </a:bodyPr>
              <a:lstStyle/>
              <a:p>
                <a:r>
                  <a:rPr lang="en-US" sz="2400" dirty="0" smtClean="0"/>
                  <a:t>The numerical results we obtained </a:t>
                </a:r>
                <a:r>
                  <a:rPr lang="en-US" sz="2400" u="sng" dirty="0" smtClean="0"/>
                  <a:t>were </a:t>
                </a:r>
                <a:r>
                  <a:rPr lang="en-US" sz="2400" u="sng" dirty="0"/>
                  <a:t>derived under specific </a:t>
                </a:r>
                <a:r>
                  <a:rPr lang="en-US" sz="2400" u="sng" dirty="0" smtClean="0"/>
                  <a:t>parameters </a:t>
                </a:r>
                <a:r>
                  <a:rPr lang="en-US" sz="2400" dirty="0" smtClean="0"/>
                  <a:t>from Table 1. Now we </a:t>
                </a:r>
                <a:r>
                  <a:rPr lang="en-US" sz="2400" dirty="0"/>
                  <a:t>will investigate the consistency of our </a:t>
                </a:r>
                <a:r>
                  <a:rPr lang="en-US" sz="2400" u="sng" dirty="0" smtClean="0"/>
                  <a:t>results </a:t>
                </a:r>
                <a:r>
                  <a:rPr lang="en-US" sz="2400" u="sng" dirty="0"/>
                  <a:t>under changed parameters</a:t>
                </a:r>
                <a:r>
                  <a:rPr lang="en-US" sz="2400" dirty="0"/>
                  <a:t> i.e. we will investigate the robustness of our calculations</a:t>
                </a:r>
                <a:r>
                  <a:rPr lang="en-US" sz="2400" dirty="0" smtClean="0"/>
                  <a:t>.</a:t>
                </a:r>
              </a:p>
              <a:p>
                <a:r>
                  <a:rPr lang="en-US" sz="2400" dirty="0" smtClean="0"/>
                  <a:t>We will be changing </a:t>
                </a:r>
                <a:r>
                  <a:rPr lang="en-US" sz="2400" u="sng" dirty="0" smtClean="0"/>
                  <a:t>the volatility from </a:t>
                </a:r>
                <a14:m>
                  <m:oMath xmlns:m="http://schemas.openxmlformats.org/officeDocument/2006/math">
                    <m:r>
                      <a:rPr lang="en-US" sz="2400" i="1" u="sng">
                        <a:latin typeface="Cambria Math" charset="0"/>
                      </a:rPr>
                      <m:t>𝜎</m:t>
                    </m:r>
                    <m:r>
                      <a:rPr lang="en-US" sz="2400" i="1" u="sng">
                        <a:latin typeface="Cambria Math" charset="0"/>
                      </a:rPr>
                      <m:t>=0.2 </m:t>
                    </m:r>
                    <m:r>
                      <a:rPr lang="en-US" sz="2400" i="1" u="sng">
                        <a:latin typeface="Cambria Math" charset="0"/>
                      </a:rPr>
                      <m:t>𝑡𝑜</m:t>
                    </m:r>
                    <m:r>
                      <a:rPr lang="en-US" sz="2400" i="1" u="sng">
                        <a:latin typeface="Cambria Math" charset="0"/>
                      </a:rPr>
                      <m:t> </m:t>
                    </m:r>
                    <m:r>
                      <a:rPr lang="en-US" sz="2400" i="1" u="sng">
                        <a:latin typeface="Cambria Math" charset="0"/>
                      </a:rPr>
                      <m:t>𝜎</m:t>
                    </m:r>
                    <m:r>
                      <a:rPr lang="en-US" sz="2400" i="1" u="sng">
                        <a:latin typeface="Cambria Math" charset="0"/>
                      </a:rPr>
                      <m:t>=0.3</m:t>
                    </m:r>
                  </m:oMath>
                </a14:m>
                <a:r>
                  <a:rPr lang="en-US" sz="2400" u="sng" dirty="0"/>
                  <a:t> </a:t>
                </a:r>
                <a:r>
                  <a:rPr lang="en-US" sz="2400" dirty="0"/>
                  <a:t>keeping all other </a:t>
                </a:r>
                <a:r>
                  <a:rPr lang="en-US" sz="2400" dirty="0" smtClean="0"/>
                  <a:t>parameters </a:t>
                </a:r>
                <a:r>
                  <a:rPr lang="en-US" sz="2400" dirty="0"/>
                  <a:t>the </a:t>
                </a:r>
                <a:r>
                  <a:rPr lang="en-US" sz="2400" dirty="0" smtClean="0"/>
                  <a:t>same as in Table 1.</a:t>
                </a:r>
                <a:endParaRPr lang="en-US" sz="2400" dirty="0"/>
              </a:p>
              <a:p>
                <a:pPr marL="0" indent="0">
                  <a:buNone/>
                </a:pPr>
                <a:r>
                  <a:rPr lang="en-US" sz="2400" dirty="0" smtClean="0"/>
                  <a:t>	         </a:t>
                </a:r>
                <a14:m>
                  <m:oMath xmlns:m="http://schemas.openxmlformats.org/officeDocument/2006/math">
                    <m:r>
                      <a:rPr lang="en-US" sz="2400" i="1">
                        <a:latin typeface="Cambria Math" charset="0"/>
                      </a:rPr>
                      <m:t>𝜎</m:t>
                    </m:r>
                    <m:r>
                      <a:rPr lang="en-US" sz="2400" i="1">
                        <a:latin typeface="Cambria Math" charset="0"/>
                      </a:rPr>
                      <m:t>=0.2</m:t>
                    </m:r>
                  </m:oMath>
                </a14:m>
                <a:r>
                  <a:rPr lang="en-US" sz="2400" dirty="0" smtClean="0"/>
                  <a:t>						       </a:t>
                </a:r>
                <a14:m>
                  <m:oMath xmlns:m="http://schemas.openxmlformats.org/officeDocument/2006/math">
                    <m:r>
                      <a:rPr lang="en-US" sz="2400" i="1">
                        <a:latin typeface="Cambria Math" charset="0"/>
                      </a:rPr>
                      <m:t>𝜎</m:t>
                    </m:r>
                    <m:r>
                      <a:rPr lang="en-US" sz="2400" i="1">
                        <a:latin typeface="Cambria Math" charset="0"/>
                      </a:rPr>
                      <m:t>=0.3</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16430"/>
                <a:ext cx="10515600" cy="6041570"/>
              </a:xfrm>
              <a:blipFill rotWithShape="0">
                <a:blip r:embed="rId2"/>
                <a:stretch>
                  <a:fillRect l="-812" t="-1413"/>
                </a:stretch>
              </a:blipFill>
            </p:spPr>
            <p:txBody>
              <a:bodyPr/>
              <a:lstStyle/>
              <a:p>
                <a:r>
                  <a:rPr lang="en-US">
                    <a:noFill/>
                  </a:rPr>
                  <a:t> </a:t>
                </a:r>
              </a:p>
            </p:txBody>
          </p:sp>
        </mc:Fallback>
      </mc:AlternateContent>
      <p:pic>
        <p:nvPicPr>
          <p:cNvPr id="7" name="Picture 6" descr="Monash%20Study/Project/Vega%20New.png"/>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18758"/>
            <a:ext cx="6041573" cy="3646714"/>
          </a:xfrm>
          <a:prstGeom prst="rect">
            <a:avLst/>
          </a:prstGeom>
          <a:noFill/>
          <a:ln w="19050">
            <a:solidFill>
              <a:schemeClr val="tx1"/>
            </a:solidFill>
          </a:ln>
        </p:spPr>
      </p:pic>
      <p:pic>
        <p:nvPicPr>
          <p:cNvPr id="8" name="Picture 7" descr="Monash%20Study/Project/Vega.png"/>
          <p:cNvPicPr/>
          <p:nvPr/>
        </p:nvPicPr>
        <p:blipFill>
          <a:blip r:embed="rId4">
            <a:extLst>
              <a:ext uri="{28A0092B-C50C-407E-A947-70E740481C1C}">
                <a14:useLocalDpi xmlns:a14="http://schemas.microsoft.com/office/drawing/2010/main" val="0"/>
              </a:ext>
            </a:extLst>
          </a:blip>
          <a:srcRect/>
          <a:stretch>
            <a:fillRect/>
          </a:stretch>
        </p:blipFill>
        <p:spPr bwMode="auto">
          <a:xfrm>
            <a:off x="130627" y="3118758"/>
            <a:ext cx="5867401" cy="3646714"/>
          </a:xfrm>
          <a:prstGeom prst="rect">
            <a:avLst/>
          </a:prstGeom>
          <a:noFill/>
          <a:ln w="19050">
            <a:solidFill>
              <a:schemeClr val="tx1"/>
            </a:solidFill>
          </a:ln>
        </p:spPr>
      </p:pic>
    </p:spTree>
    <p:extLst>
      <p:ext uri="{BB962C8B-B14F-4D97-AF65-F5344CB8AC3E}">
        <p14:creationId xmlns:p14="http://schemas.microsoft.com/office/powerpoint/2010/main" val="181655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74171"/>
                <a:ext cx="10515600" cy="6002792"/>
              </a:xfrm>
            </p:spPr>
            <p:txBody>
              <a:bodyPr/>
              <a:lstStyle/>
              <a:p>
                <a:pPr marL="0" indent="0">
                  <a:buNone/>
                </a:pPr>
                <a:r>
                  <a:rPr lang="en-US" i="1" dirty="0" smtClean="0"/>
                  <a:t>					</a:t>
                </a:r>
                <a:r>
                  <a:rPr lang="en-US" u="sng" dirty="0" smtClean="0"/>
                  <a:t>Gamma</a:t>
                </a:r>
                <a:r>
                  <a:rPr lang="en-US" i="1" dirty="0" smtClean="0">
                    <a:latin typeface="Cambria Math" charset="0"/>
                  </a:rPr>
                  <a:t/>
                </a:r>
                <a:br>
                  <a:rPr lang="en-US" i="1" dirty="0" smtClean="0">
                    <a:latin typeface="Cambria Math" charset="0"/>
                  </a:rPr>
                </a:br>
                <a:r>
                  <a:rPr lang="en-US" i="1" dirty="0" smtClean="0">
                    <a:latin typeface="Cambria Math" charset="0"/>
                  </a:rPr>
                  <a:t/>
                </a:r>
                <a:br>
                  <a:rPr lang="en-US" i="1" dirty="0" smtClean="0">
                    <a:latin typeface="Cambria Math" charset="0"/>
                  </a:rPr>
                </a:br>
                <a:r>
                  <a:rPr lang="en-US" i="1" dirty="0" smtClean="0">
                    <a:latin typeface="Cambria Math" charset="0"/>
                  </a:rPr>
                  <a:t>                 </a:t>
                </a:r>
                <a14:m>
                  <m:oMath xmlns:m="http://schemas.openxmlformats.org/officeDocument/2006/math">
                    <m:r>
                      <a:rPr lang="en-US" i="1" smtClean="0">
                        <a:latin typeface="Cambria Math" charset="0"/>
                      </a:rPr>
                      <m:t>𝜎</m:t>
                    </m:r>
                    <m:r>
                      <a:rPr lang="en-US" i="1" smtClean="0">
                        <a:latin typeface="Cambria Math" charset="0"/>
                      </a:rPr>
                      <m:t>=0.2</m:t>
                    </m:r>
                  </m:oMath>
                </a14:m>
                <a:r>
                  <a:rPr lang="en-US" dirty="0" smtClean="0"/>
                  <a:t>						</a:t>
                </a:r>
                <a:r>
                  <a:rPr lang="en-US" dirty="0"/>
                  <a:t> </a:t>
                </a:r>
                <a14:m>
                  <m:oMath xmlns:m="http://schemas.openxmlformats.org/officeDocument/2006/math">
                    <m:r>
                      <a:rPr lang="en-US" i="1">
                        <a:latin typeface="Cambria Math" charset="0"/>
                      </a:rPr>
                      <m:t>𝜎</m:t>
                    </m:r>
                    <m:r>
                      <a:rPr lang="en-US" i="1">
                        <a:latin typeface="Cambria Math" charset="0"/>
                      </a:rPr>
                      <m:t>=0.3</m:t>
                    </m:r>
                  </m:oMath>
                </a14:m>
                <a:r>
                  <a:rPr lang="en-US" b="0" dirty="0" smtClean="0"/>
                  <a:t/>
                </a:r>
                <a:br>
                  <a:rPr lang="en-US" b="0" dirty="0" smtClean="0"/>
                </a:br>
                <a:r>
                  <a:rPr lang="en-US" b="0" dirty="0" smtClean="0"/>
                  <a:t/>
                </a:r>
                <a:br>
                  <a:rPr lang="en-US" b="0" dirty="0" smtClean="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74171"/>
                <a:ext cx="10515600" cy="6002792"/>
              </a:xfrm>
              <a:blipFill rotWithShape="0">
                <a:blip r:embed="rId2"/>
                <a:stretch>
                  <a:fillRect t="-1728"/>
                </a:stretch>
              </a:blipFill>
            </p:spPr>
            <p:txBody>
              <a:bodyPr/>
              <a:lstStyle/>
              <a:p>
                <a:r>
                  <a:rPr lang="en-US">
                    <a:noFill/>
                  </a:rPr>
                  <a:t> </a:t>
                </a:r>
              </a:p>
            </p:txBody>
          </p:sp>
        </mc:Fallback>
      </mc:AlternateContent>
      <p:pic>
        <p:nvPicPr>
          <p:cNvPr id="5" name="Picture 4" descr="Monash%20Study/Project/Gamma%20New.png"/>
          <p:cNvPicPr/>
          <p:nvPr/>
        </p:nvPicPr>
        <p:blipFill>
          <a:blip r:embed="rId3">
            <a:extLst>
              <a:ext uri="{28A0092B-C50C-407E-A947-70E740481C1C}">
                <a14:useLocalDpi xmlns:a14="http://schemas.microsoft.com/office/drawing/2010/main" val="0"/>
              </a:ext>
            </a:extLst>
          </a:blip>
          <a:srcRect/>
          <a:stretch>
            <a:fillRect/>
          </a:stretch>
        </p:blipFill>
        <p:spPr bwMode="auto">
          <a:xfrm>
            <a:off x="294006" y="1455849"/>
            <a:ext cx="5801994" cy="3439433"/>
          </a:xfrm>
          <a:prstGeom prst="rect">
            <a:avLst/>
          </a:prstGeom>
          <a:noFill/>
          <a:ln w="19050">
            <a:solidFill>
              <a:schemeClr val="tx1"/>
            </a:solidFill>
          </a:ln>
        </p:spPr>
      </p:pic>
      <p:pic>
        <p:nvPicPr>
          <p:cNvPr id="6" name="Picture 5" descr="Monash%20Study/Project/Gamma.png"/>
          <p:cNvPicPr/>
          <p:nvPr/>
        </p:nvPicPr>
        <p:blipFill>
          <a:blip r:embed="rId4">
            <a:extLst>
              <a:ext uri="{28A0092B-C50C-407E-A947-70E740481C1C}">
                <a14:useLocalDpi xmlns:a14="http://schemas.microsoft.com/office/drawing/2010/main" val="0"/>
              </a:ext>
            </a:extLst>
          </a:blip>
          <a:srcRect/>
          <a:stretch>
            <a:fillRect/>
          </a:stretch>
        </p:blipFill>
        <p:spPr bwMode="auto">
          <a:xfrm>
            <a:off x="6161223" y="1455849"/>
            <a:ext cx="5736771" cy="3439433"/>
          </a:xfrm>
          <a:prstGeom prst="rect">
            <a:avLst/>
          </a:prstGeom>
          <a:noFill/>
          <a:ln w="19050">
            <a:solidFill>
              <a:schemeClr val="tx1"/>
            </a:solidFill>
          </a:ln>
        </p:spPr>
      </p:pic>
    </p:spTree>
    <p:extLst>
      <p:ext uri="{BB962C8B-B14F-4D97-AF65-F5344CB8AC3E}">
        <p14:creationId xmlns:p14="http://schemas.microsoft.com/office/powerpoint/2010/main" val="103914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642257"/>
          </a:xfrm>
        </p:spPr>
        <p:txBody>
          <a:bodyPr/>
          <a:lstStyle/>
          <a:p>
            <a:pPr algn="ctr"/>
            <a:r>
              <a:rPr lang="en-US" sz="4000" b="1" u="sng" dirty="0" smtClean="0"/>
              <a:t>Finite Difference Method</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772886"/>
                <a:ext cx="10515600" cy="5404077"/>
              </a:xfrm>
            </p:spPr>
            <p:txBody>
              <a:bodyPr/>
              <a:lstStyle/>
              <a:p>
                <a:endParaRPr lang="en-US" sz="2600" dirty="0" smtClean="0"/>
              </a:p>
              <a:p>
                <a:r>
                  <a:rPr lang="en-US" sz="2600" dirty="0" smtClean="0"/>
                  <a:t>Up till now we have used Kernel smoothing and Kernel differentiation technique to calculate Greeks.</a:t>
                </a:r>
              </a:p>
              <a:p>
                <a:r>
                  <a:rPr lang="en-US" sz="2600" dirty="0" smtClean="0"/>
                  <a:t>Now </a:t>
                </a:r>
                <a:r>
                  <a:rPr lang="en-US" sz="2600" dirty="0"/>
                  <a:t>w</a:t>
                </a:r>
                <a:r>
                  <a:rPr lang="en-US" sz="2600" dirty="0" smtClean="0"/>
                  <a:t>e will calculate Greeks using finite difference method and compare our findings with that of the Kernel method.</a:t>
                </a:r>
              </a:p>
              <a:p>
                <a:r>
                  <a:rPr lang="en-GB" sz="2600" dirty="0" smtClean="0"/>
                  <a:t>First order Greeks: </a:t>
                </a:r>
                <a14:m>
                  <m:oMath xmlns:m="http://schemas.openxmlformats.org/officeDocument/2006/math">
                    <m:f>
                      <m:fPr>
                        <m:ctrlPr>
                          <a:rPr lang="en-GB" sz="2600" i="1">
                            <a:latin typeface="Cambria Math" charset="0"/>
                          </a:rPr>
                        </m:ctrlPr>
                      </m:fPr>
                      <m:num>
                        <m:sSup>
                          <m:sSupPr>
                            <m:ctrlPr>
                              <a:rPr lang="en-GB" sz="2600" i="1">
                                <a:latin typeface="Cambria Math" charset="0"/>
                              </a:rPr>
                            </m:ctrlPr>
                          </m:sSupPr>
                          <m:e>
                            <m:r>
                              <a:rPr lang="en-US" sz="2600" i="1">
                                <a:latin typeface="Cambria Math" charset="0"/>
                              </a:rPr>
                              <m:t>𝜕</m:t>
                            </m:r>
                            <m:r>
                              <a:rPr lang="en-US" sz="2600" i="1">
                                <a:latin typeface="Cambria Math" charset="0"/>
                              </a:rPr>
                              <m:t>𝑃</m:t>
                            </m:r>
                          </m:e>
                          <m:sup>
                            <m:r>
                              <a:rPr lang="en-US" sz="2600" i="1">
                                <a:latin typeface="Cambria Math" charset="0"/>
                              </a:rPr>
                              <m:t>𝑀</m:t>
                            </m:r>
                          </m:sup>
                        </m:sSup>
                      </m:num>
                      <m:den>
                        <m:r>
                          <a:rPr lang="en-US" sz="2600" i="1">
                            <a:latin typeface="Cambria Math" charset="0"/>
                          </a:rPr>
                          <m:t>𝜕</m:t>
                        </m:r>
                        <m:r>
                          <a:rPr lang="en-US" sz="2600" b="0" i="1" smtClean="0">
                            <a:latin typeface="Cambria Math" charset="0"/>
                          </a:rPr>
                          <m:t>𝑥</m:t>
                        </m:r>
                      </m:den>
                    </m:f>
                    <m:r>
                      <a:rPr lang="en-US" sz="2600" i="1">
                        <a:latin typeface="Cambria Math" charset="0"/>
                      </a:rPr>
                      <m:t>=</m:t>
                    </m:r>
                    <m:f>
                      <m:fPr>
                        <m:ctrlPr>
                          <a:rPr lang="en-GB" sz="2600" i="1">
                            <a:latin typeface="Cambria Math" charset="0"/>
                          </a:rPr>
                        </m:ctrlPr>
                      </m:fPr>
                      <m:num>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e>
                        </m:d>
                        <m:r>
                          <a:rPr lang="en-US" sz="2600" i="1">
                            <a:latin typeface="Cambria Math" charset="0"/>
                          </a:rPr>
                          <m:t>−</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e>
                        </m:d>
                      </m:num>
                      <m:den>
                        <m:r>
                          <a:rPr lang="en-US" sz="2600" i="1">
                            <a:latin typeface="Cambria Math" charset="0"/>
                          </a:rPr>
                          <m:t>2∗</m:t>
                        </m:r>
                        <m:r>
                          <a:rPr lang="en-US" sz="2600" i="1">
                            <a:latin typeface="Cambria Math" charset="0"/>
                          </a:rPr>
                          <m:t>ℰ</m:t>
                        </m:r>
                      </m:den>
                    </m:f>
                  </m:oMath>
                </a14:m>
                <a:r>
                  <a:rPr lang="en-GB" sz="2600" dirty="0">
                    <a:effectLst/>
                  </a:rPr>
                  <a:t> </a:t>
                </a:r>
                <a:endParaRPr lang="en-GB" sz="2600" dirty="0"/>
              </a:p>
              <a:p>
                <a:r>
                  <a:rPr lang="en-GB" sz="2600" dirty="0" smtClean="0"/>
                  <a:t>Second order Greeks: </a:t>
                </a:r>
                <a14:m>
                  <m:oMath xmlns:m="http://schemas.openxmlformats.org/officeDocument/2006/math">
                    <m:f>
                      <m:fPr>
                        <m:ctrlPr>
                          <a:rPr lang="en-GB" sz="2600" i="1">
                            <a:latin typeface="Cambria Math" charset="0"/>
                          </a:rPr>
                        </m:ctrlPr>
                      </m:fPr>
                      <m:num>
                        <m:sSup>
                          <m:sSupPr>
                            <m:ctrlPr>
                              <a:rPr lang="en-GB" sz="2600" i="1">
                                <a:latin typeface="Cambria Math" charset="0"/>
                              </a:rPr>
                            </m:ctrlPr>
                          </m:sSupPr>
                          <m:e>
                            <m:sSup>
                              <m:sSupPr>
                                <m:ctrlPr>
                                  <a:rPr lang="en-GB" sz="2600" i="1">
                                    <a:latin typeface="Cambria Math" charset="0"/>
                                  </a:rPr>
                                </m:ctrlPr>
                              </m:sSupPr>
                              <m:e>
                                <m:r>
                                  <a:rPr lang="en-US" sz="2600" i="1">
                                    <a:latin typeface="Cambria Math" charset="0"/>
                                  </a:rPr>
                                  <m:t>𝜕</m:t>
                                </m:r>
                              </m:e>
                              <m:sup>
                                <m:r>
                                  <a:rPr lang="en-US" sz="2600" i="1">
                                    <a:latin typeface="Cambria Math" charset="0"/>
                                  </a:rPr>
                                  <m:t>2</m:t>
                                </m:r>
                              </m:sup>
                            </m:sSup>
                            <m:r>
                              <a:rPr lang="en-US" sz="2600" i="1">
                                <a:latin typeface="Cambria Math" charset="0"/>
                              </a:rPr>
                              <m:t>𝑃</m:t>
                            </m:r>
                          </m:e>
                          <m:sup>
                            <m:r>
                              <a:rPr lang="en-US" sz="2600" i="1">
                                <a:latin typeface="Cambria Math" charset="0"/>
                              </a:rPr>
                              <m:t>𝑀</m:t>
                            </m:r>
                          </m:sup>
                        </m:sSup>
                      </m:num>
                      <m:den>
                        <m:r>
                          <a:rPr lang="en-US" sz="2600" i="1">
                            <a:latin typeface="Cambria Math" charset="0"/>
                          </a:rPr>
                          <m:t>𝜕</m:t>
                        </m:r>
                        <m:r>
                          <a:rPr lang="en-US" sz="2600" b="0" i="1" smtClean="0">
                            <a:latin typeface="Cambria Math" charset="0"/>
                          </a:rPr>
                          <m:t>𝑥</m:t>
                        </m:r>
                      </m:den>
                    </m:f>
                    <m:r>
                      <a:rPr lang="en-US" sz="2600" i="1">
                        <a:latin typeface="Cambria Math" charset="0"/>
                      </a:rPr>
                      <m:t>=</m:t>
                    </m:r>
                    <m:f>
                      <m:fPr>
                        <m:ctrlPr>
                          <a:rPr lang="en-GB" sz="2600" i="1">
                            <a:latin typeface="Cambria Math" charset="0"/>
                          </a:rPr>
                        </m:ctrlPr>
                      </m:fPr>
                      <m:num>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e>
                        </m:d>
                        <m:r>
                          <a:rPr lang="en-US" sz="2600" i="1">
                            <a:latin typeface="Cambria Math" charset="0"/>
                          </a:rPr>
                          <m:t>−2</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e>
                        </m:d>
                        <m:r>
                          <a:rPr lang="en-US" sz="2600" i="1">
                            <a:latin typeface="Cambria Math" charset="0"/>
                          </a:rPr>
                          <m:t>+</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e>
                        </m:d>
                      </m:num>
                      <m:den>
                        <m:sSup>
                          <m:sSupPr>
                            <m:ctrlPr>
                              <a:rPr lang="en-GB" sz="2600" i="1">
                                <a:latin typeface="Cambria Math" charset="0"/>
                              </a:rPr>
                            </m:ctrlPr>
                          </m:sSupPr>
                          <m:e>
                            <m:r>
                              <a:rPr lang="en-US" sz="2600" i="1">
                                <a:latin typeface="Cambria Math" charset="0"/>
                              </a:rPr>
                              <m:t>ℰ</m:t>
                            </m:r>
                          </m:e>
                          <m:sup>
                            <m:r>
                              <a:rPr lang="en-US" sz="2600" i="1">
                                <a:latin typeface="Cambria Math" charset="0"/>
                              </a:rPr>
                              <m:t>2</m:t>
                            </m:r>
                          </m:sup>
                        </m:sSup>
                      </m:den>
                    </m:f>
                  </m:oMath>
                </a14:m>
                <a:r>
                  <a:rPr lang="en-GB" sz="2600" dirty="0">
                    <a:effectLst/>
                  </a:rPr>
                  <a:t> </a:t>
                </a:r>
                <a:endParaRPr lang="en-GB" sz="2600" dirty="0" smtClean="0">
                  <a:effectLst/>
                </a:endParaRPr>
              </a:p>
              <a:p>
                <a:r>
                  <a:rPr lang="en-GB" sz="2600" dirty="0" smtClean="0"/>
                  <a:t>Second order mixed Greeks:</a:t>
                </a:r>
                <a:br>
                  <a:rPr lang="en-GB" sz="2600" dirty="0" smtClean="0"/>
                </a:br>
                <a14:m>
                  <m:oMath xmlns:m="http://schemas.openxmlformats.org/officeDocument/2006/math">
                    <m:f>
                      <m:fPr>
                        <m:ctrlPr>
                          <a:rPr lang="en-GB" sz="2600" i="1">
                            <a:latin typeface="Cambria Math" charset="0"/>
                          </a:rPr>
                        </m:ctrlPr>
                      </m:fPr>
                      <m:num>
                        <m:sSup>
                          <m:sSupPr>
                            <m:ctrlPr>
                              <a:rPr lang="en-GB" sz="2600" i="1">
                                <a:latin typeface="Cambria Math" charset="0"/>
                              </a:rPr>
                            </m:ctrlPr>
                          </m:sSupPr>
                          <m:e>
                            <m:sSup>
                              <m:sSupPr>
                                <m:ctrlPr>
                                  <a:rPr lang="en-GB" sz="2600" i="1">
                                    <a:latin typeface="Cambria Math" charset="0"/>
                                  </a:rPr>
                                </m:ctrlPr>
                              </m:sSupPr>
                              <m:e>
                                <m:r>
                                  <a:rPr lang="en-US" sz="2600" i="1">
                                    <a:latin typeface="Cambria Math" charset="0"/>
                                  </a:rPr>
                                  <m:t>𝜕</m:t>
                                </m:r>
                              </m:e>
                              <m:sup>
                                <m:r>
                                  <a:rPr lang="en-US" sz="2600" i="1">
                                    <a:latin typeface="Cambria Math" charset="0"/>
                                  </a:rPr>
                                  <m:t>2</m:t>
                                </m:r>
                              </m:sup>
                            </m:sSup>
                            <m:r>
                              <a:rPr lang="en-US" sz="2600" i="1">
                                <a:latin typeface="Cambria Math" charset="0"/>
                              </a:rPr>
                              <m:t>𝑃</m:t>
                            </m:r>
                          </m:e>
                          <m:sup>
                            <m:r>
                              <a:rPr lang="en-US" sz="2600" i="1">
                                <a:latin typeface="Cambria Math" charset="0"/>
                              </a:rPr>
                              <m:t>𝑀</m:t>
                            </m:r>
                          </m:sup>
                        </m:sSup>
                      </m:num>
                      <m:den>
                        <m:r>
                          <a:rPr lang="en-US" sz="2600" i="1">
                            <a:latin typeface="Cambria Math" charset="0"/>
                          </a:rPr>
                          <m:t>𝜕</m:t>
                        </m:r>
                        <m:r>
                          <a:rPr lang="en-US" sz="2600" b="0" i="1" smtClean="0">
                            <a:latin typeface="Cambria Math" charset="0"/>
                          </a:rPr>
                          <m:t>𝑥</m:t>
                        </m:r>
                        <m:r>
                          <a:rPr lang="en-US" sz="2600" i="1">
                            <a:latin typeface="Cambria Math" charset="0"/>
                          </a:rPr>
                          <m:t>𝜕</m:t>
                        </m:r>
                        <m:r>
                          <a:rPr lang="en-US" sz="2600" b="0" i="1" smtClean="0">
                            <a:latin typeface="Cambria Math" charset="0"/>
                          </a:rPr>
                          <m:t>𝑦</m:t>
                        </m:r>
                      </m:den>
                    </m:f>
                    <m:r>
                      <a:rPr lang="en-US" sz="2600" i="1">
                        <a:latin typeface="Cambria Math" charset="0"/>
                      </a:rPr>
                      <m:t>=</m:t>
                    </m:r>
                    <m:f>
                      <m:fPr>
                        <m:ctrlPr>
                          <a:rPr lang="en-GB" sz="2600" i="1">
                            <a:latin typeface="Cambria Math" charset="0"/>
                          </a:rPr>
                        </m:ctrlPr>
                      </m:fPr>
                      <m:num>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r>
                              <a:rPr lang="en-US" sz="2600" i="1">
                                <a:latin typeface="Cambria Math" charset="0"/>
                              </a:rPr>
                              <m:t>,</m:t>
                            </m:r>
                            <m:r>
                              <a:rPr lang="en-US" sz="2600" b="0" i="1" smtClean="0">
                                <a:latin typeface="Cambria Math" charset="0"/>
                              </a:rPr>
                              <m:t>𝑦</m:t>
                            </m:r>
                            <m:r>
                              <a:rPr lang="en-GB" sz="2600" i="1" smtClean="0">
                                <a:latin typeface="Cambria Math" charset="0"/>
                              </a:rPr>
                              <m:t> </m:t>
                            </m:r>
                            <m:r>
                              <a:rPr lang="en-US" sz="2600" i="1">
                                <a:latin typeface="Cambria Math" charset="0"/>
                              </a:rPr>
                              <m:t>+</m:t>
                            </m:r>
                            <m:r>
                              <a:rPr lang="en-US" sz="2600" i="1">
                                <a:latin typeface="Cambria Math" charset="0"/>
                              </a:rPr>
                              <m:t>ℰ</m:t>
                            </m:r>
                          </m:e>
                        </m:d>
                        <m:r>
                          <a:rPr lang="en-US" sz="2600" i="1">
                            <a:latin typeface="Cambria Math" charset="0"/>
                          </a:rPr>
                          <m:t>−</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r>
                              <a:rPr lang="en-US" sz="2600" i="1">
                                <a:latin typeface="Cambria Math" charset="0"/>
                              </a:rPr>
                              <m:t>,</m:t>
                            </m:r>
                            <m:r>
                              <a:rPr lang="en-US" sz="2600" b="0" i="1" smtClean="0">
                                <a:latin typeface="Cambria Math" charset="0"/>
                              </a:rPr>
                              <m:t>𝑦</m:t>
                            </m:r>
                            <m:r>
                              <a:rPr lang="en-US" sz="2600" i="1">
                                <a:latin typeface="Cambria Math" charset="0"/>
                              </a:rPr>
                              <m:t>−</m:t>
                            </m:r>
                            <m:r>
                              <a:rPr lang="en-US" sz="2600" i="1">
                                <a:latin typeface="Cambria Math" charset="0"/>
                              </a:rPr>
                              <m:t>ℰ</m:t>
                            </m:r>
                          </m:e>
                        </m:d>
                        <m:r>
                          <a:rPr lang="en-US" sz="2600" i="1">
                            <a:latin typeface="Cambria Math" charset="0"/>
                          </a:rPr>
                          <m:t>−</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r>
                              <a:rPr lang="en-US" sz="2600" i="1">
                                <a:latin typeface="Cambria Math" charset="0"/>
                              </a:rPr>
                              <m:t>,</m:t>
                            </m:r>
                            <m:r>
                              <a:rPr lang="en-US" sz="2600" b="0" i="1" smtClean="0">
                                <a:latin typeface="Cambria Math" charset="0"/>
                              </a:rPr>
                              <m:t>𝑦</m:t>
                            </m:r>
                            <m:r>
                              <a:rPr lang="en-US" sz="2600" i="1">
                                <a:latin typeface="Cambria Math" charset="0"/>
                              </a:rPr>
                              <m:t>+</m:t>
                            </m:r>
                            <m:r>
                              <a:rPr lang="en-US" sz="2600" i="1">
                                <a:latin typeface="Cambria Math" charset="0"/>
                              </a:rPr>
                              <m:t>ℰ</m:t>
                            </m:r>
                          </m:e>
                        </m:d>
                        <m:r>
                          <a:rPr lang="en-US" sz="2600" i="1">
                            <a:latin typeface="Cambria Math" charset="0"/>
                          </a:rPr>
                          <m:t>+</m:t>
                        </m:r>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d>
                          <m:dPr>
                            <m:ctrlPr>
                              <a:rPr lang="en-GB" sz="2600" i="1">
                                <a:latin typeface="Cambria Math" charset="0"/>
                              </a:rPr>
                            </m:ctrlPr>
                          </m:dPr>
                          <m:e>
                            <m:r>
                              <a:rPr lang="en-US" sz="2600" b="0" i="1" smtClean="0">
                                <a:latin typeface="Cambria Math" charset="0"/>
                              </a:rPr>
                              <m:t>𝑥</m:t>
                            </m:r>
                            <m:r>
                              <a:rPr lang="en-US" sz="2600" i="1">
                                <a:latin typeface="Cambria Math" charset="0"/>
                              </a:rPr>
                              <m:t>−</m:t>
                            </m:r>
                            <m:r>
                              <a:rPr lang="en-US" sz="2600" i="1">
                                <a:latin typeface="Cambria Math" charset="0"/>
                              </a:rPr>
                              <m:t>ℰ</m:t>
                            </m:r>
                            <m:r>
                              <a:rPr lang="en-US" sz="2600" i="1">
                                <a:latin typeface="Cambria Math" charset="0"/>
                              </a:rPr>
                              <m:t>,</m:t>
                            </m:r>
                            <m:r>
                              <a:rPr lang="en-US" sz="2600" b="0" i="1" smtClean="0">
                                <a:latin typeface="Cambria Math" charset="0"/>
                              </a:rPr>
                              <m:t>𝑦</m:t>
                            </m:r>
                            <m:r>
                              <a:rPr lang="en-US" sz="2600" i="1">
                                <a:latin typeface="Cambria Math" charset="0"/>
                              </a:rPr>
                              <m:t>−</m:t>
                            </m:r>
                            <m:r>
                              <a:rPr lang="en-US" sz="2600" i="1">
                                <a:latin typeface="Cambria Math" charset="0"/>
                              </a:rPr>
                              <m:t>ℰ</m:t>
                            </m:r>
                          </m:e>
                        </m:d>
                      </m:num>
                      <m:den>
                        <m:sSup>
                          <m:sSupPr>
                            <m:ctrlPr>
                              <a:rPr lang="en-GB" sz="2600" i="1">
                                <a:latin typeface="Cambria Math" charset="0"/>
                              </a:rPr>
                            </m:ctrlPr>
                          </m:sSupPr>
                          <m:e>
                            <m:r>
                              <a:rPr lang="en-US" sz="2600" i="1">
                                <a:latin typeface="Cambria Math" charset="0"/>
                              </a:rPr>
                              <m:t>4∗</m:t>
                            </m:r>
                            <m:r>
                              <a:rPr lang="en-US" sz="2600" i="1">
                                <a:latin typeface="Cambria Math" charset="0"/>
                              </a:rPr>
                              <m:t>ℰ</m:t>
                            </m:r>
                          </m:e>
                          <m:sup>
                            <m:r>
                              <a:rPr lang="en-US" sz="2600" i="1">
                                <a:latin typeface="Cambria Math" charset="0"/>
                              </a:rPr>
                              <m:t>2</m:t>
                            </m:r>
                          </m:sup>
                        </m:sSup>
                      </m:den>
                    </m:f>
                  </m:oMath>
                </a14:m>
                <a:r>
                  <a:rPr lang="en-GB" dirty="0">
                    <a:effectLst/>
                  </a:rPr>
                  <a:t> </a:t>
                </a:r>
                <a:r>
                  <a:rPr lang="en-US" dirty="0" smtClean="0"/>
                  <a:t/>
                </a:r>
                <a:br>
                  <a:rPr lang="en-US" dirty="0" smtClean="0"/>
                </a:b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772886"/>
                <a:ext cx="10515600" cy="5404077"/>
              </a:xfrm>
              <a:blipFill rotWithShape="0">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3364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3" y="0"/>
            <a:ext cx="11745686" cy="6176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r>
              <a:rPr lang="en-US" u="sng" dirty="0" smtClean="0"/>
              <a:t>Delta</a:t>
            </a:r>
            <a:r>
              <a:rPr lang="en-US" dirty="0" smtClean="0"/>
              <a:t>						</a:t>
            </a:r>
            <a:r>
              <a:rPr lang="en-US" u="sng" dirty="0" smtClean="0"/>
              <a:t>Vega</a:t>
            </a:r>
            <a:r>
              <a:rPr lang="en-US" dirty="0" smtClean="0"/>
              <a:t>									</a:t>
            </a: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p:txBody>
      </p:sp>
      <p:pic>
        <p:nvPicPr>
          <p:cNvPr id="5" name="Picture 4" descr="Monash%20Study/Project/Delta%20New%20FD.png"/>
          <p:cNvPicPr/>
          <p:nvPr/>
        </p:nvPicPr>
        <p:blipFill>
          <a:blip r:embed="rId2">
            <a:extLst>
              <a:ext uri="{28A0092B-C50C-407E-A947-70E740481C1C}">
                <a14:useLocalDpi xmlns:a14="http://schemas.microsoft.com/office/drawing/2010/main" val="0"/>
              </a:ext>
            </a:extLst>
          </a:blip>
          <a:srcRect/>
          <a:stretch>
            <a:fillRect/>
          </a:stretch>
        </p:blipFill>
        <p:spPr bwMode="auto">
          <a:xfrm>
            <a:off x="423912" y="510358"/>
            <a:ext cx="5317986" cy="3060156"/>
          </a:xfrm>
          <a:prstGeom prst="rect">
            <a:avLst/>
          </a:prstGeom>
          <a:noFill/>
          <a:ln w="19050">
            <a:solidFill>
              <a:schemeClr val="tx1"/>
            </a:solidFill>
          </a:ln>
        </p:spPr>
      </p:pic>
      <p:pic>
        <p:nvPicPr>
          <p:cNvPr id="6" name="Picture 5" descr="Monash%20Study/Project/Delta%20New%20fd%20error.png"/>
          <p:cNvPicPr/>
          <p:nvPr/>
        </p:nvPicPr>
        <p:blipFill>
          <a:blip r:embed="rId3">
            <a:extLst>
              <a:ext uri="{28A0092B-C50C-407E-A947-70E740481C1C}">
                <a14:useLocalDpi xmlns:a14="http://schemas.microsoft.com/office/drawing/2010/main" val="0"/>
              </a:ext>
            </a:extLst>
          </a:blip>
          <a:srcRect/>
          <a:stretch>
            <a:fillRect/>
          </a:stretch>
        </p:blipFill>
        <p:spPr bwMode="auto">
          <a:xfrm>
            <a:off x="423911" y="3570515"/>
            <a:ext cx="5317987" cy="3116806"/>
          </a:xfrm>
          <a:prstGeom prst="rect">
            <a:avLst/>
          </a:prstGeom>
          <a:noFill/>
          <a:ln w="19050">
            <a:solidFill>
              <a:schemeClr val="tx1"/>
            </a:solidFill>
          </a:ln>
        </p:spPr>
      </p:pic>
      <p:pic>
        <p:nvPicPr>
          <p:cNvPr id="10" name="Picture 9" descr="Monash%20Study/Project/Vega%20FD.png"/>
          <p:cNvPicPr/>
          <p:nvPr/>
        </p:nvPicPr>
        <p:blipFill>
          <a:blip r:embed="rId4">
            <a:extLst>
              <a:ext uri="{28A0092B-C50C-407E-A947-70E740481C1C}">
                <a14:useLocalDpi xmlns:a14="http://schemas.microsoft.com/office/drawing/2010/main" val="0"/>
              </a:ext>
            </a:extLst>
          </a:blip>
          <a:srcRect/>
          <a:stretch>
            <a:fillRect/>
          </a:stretch>
        </p:blipFill>
        <p:spPr bwMode="auto">
          <a:xfrm>
            <a:off x="6395359" y="510358"/>
            <a:ext cx="5301340" cy="3060157"/>
          </a:xfrm>
          <a:prstGeom prst="rect">
            <a:avLst/>
          </a:prstGeom>
          <a:noFill/>
          <a:ln w="19050">
            <a:solidFill>
              <a:schemeClr val="tx1"/>
            </a:solidFill>
          </a:ln>
        </p:spPr>
      </p:pic>
      <p:pic>
        <p:nvPicPr>
          <p:cNvPr id="11" name="Picture 10" descr="Monash%20Study/Project/Vega%20FD%20error.png"/>
          <p:cNvPicPr/>
          <p:nvPr/>
        </p:nvPicPr>
        <p:blipFill>
          <a:blip r:embed="rId5">
            <a:extLst>
              <a:ext uri="{28A0092B-C50C-407E-A947-70E740481C1C}">
                <a14:useLocalDpi xmlns:a14="http://schemas.microsoft.com/office/drawing/2010/main" val="0"/>
              </a:ext>
            </a:extLst>
          </a:blip>
          <a:srcRect/>
          <a:stretch>
            <a:fillRect/>
          </a:stretch>
        </p:blipFill>
        <p:spPr bwMode="auto">
          <a:xfrm>
            <a:off x="6395357" y="3585574"/>
            <a:ext cx="5301341" cy="3101747"/>
          </a:xfrm>
          <a:prstGeom prst="rect">
            <a:avLst/>
          </a:prstGeom>
          <a:noFill/>
          <a:ln w="19050">
            <a:solidFill>
              <a:schemeClr val="tx1"/>
            </a:solidFill>
          </a:ln>
        </p:spPr>
      </p:pic>
    </p:spTree>
    <p:extLst>
      <p:ext uri="{BB962C8B-B14F-4D97-AF65-F5344CB8AC3E}">
        <p14:creationId xmlns:p14="http://schemas.microsoft.com/office/powerpoint/2010/main" val="1015941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206829" y="130629"/>
            <a:ext cx="11723913" cy="6596741"/>
          </a:xfrm>
        </p:spPr>
        <p:txBody>
          <a:bodyPr/>
          <a:lstStyle/>
          <a:p>
            <a:pPr marL="0" indent="0">
              <a:buNone/>
            </a:pPr>
            <a:r>
              <a:rPr lang="en-US" dirty="0"/>
              <a:t>	</a:t>
            </a:r>
            <a:r>
              <a:rPr lang="en-US" dirty="0" smtClean="0"/>
              <a:t>             </a:t>
            </a:r>
            <a:r>
              <a:rPr lang="en-US" u="sng" dirty="0" smtClean="0"/>
              <a:t>Gamma</a:t>
            </a:r>
            <a:r>
              <a:rPr lang="en-US" dirty="0" smtClean="0"/>
              <a:t>						      </a:t>
            </a:r>
            <a:r>
              <a:rPr lang="en-US" u="sng" dirty="0" smtClean="0"/>
              <a:t>Vomma</a:t>
            </a:r>
            <a:br>
              <a:rPr lang="en-US" u="sng" dirty="0" smtClean="0"/>
            </a:br>
            <a:r>
              <a:rPr lang="en-US" u="sng" dirty="0"/>
              <a:t/>
            </a:r>
            <a:br>
              <a:rPr lang="en-US" u="sng" dirty="0"/>
            </a:br>
            <a:endParaRPr lang="en-US" u="sng" dirty="0" smtClean="0"/>
          </a:p>
        </p:txBody>
      </p:sp>
      <p:pic>
        <p:nvPicPr>
          <p:cNvPr id="6" name="Picture 5" descr="Monash%20Study/Project/Gamma%20FD%20.png"/>
          <p:cNvPicPr/>
          <p:nvPr/>
        </p:nvPicPr>
        <p:blipFill>
          <a:blip r:embed="rId2">
            <a:extLst>
              <a:ext uri="{28A0092B-C50C-407E-A947-70E740481C1C}">
                <a14:useLocalDpi xmlns:a14="http://schemas.microsoft.com/office/drawing/2010/main" val="0"/>
              </a:ext>
            </a:extLst>
          </a:blip>
          <a:srcRect/>
          <a:stretch>
            <a:fillRect/>
          </a:stretch>
        </p:blipFill>
        <p:spPr bwMode="auto">
          <a:xfrm>
            <a:off x="500743" y="576943"/>
            <a:ext cx="5301976" cy="3087187"/>
          </a:xfrm>
          <a:prstGeom prst="rect">
            <a:avLst/>
          </a:prstGeom>
          <a:noFill/>
          <a:ln w="19050">
            <a:solidFill>
              <a:schemeClr val="tx1"/>
            </a:solidFill>
          </a:ln>
        </p:spPr>
      </p:pic>
      <p:pic>
        <p:nvPicPr>
          <p:cNvPr id="7" name="Picture 6" descr="Monash%20Study/Project/Gamma%20FD%20error.png"/>
          <p:cNvPicPr/>
          <p:nvPr/>
        </p:nvPicPr>
        <p:blipFill>
          <a:blip r:embed="rId3">
            <a:extLst>
              <a:ext uri="{28A0092B-C50C-407E-A947-70E740481C1C}">
                <a14:useLocalDpi xmlns:a14="http://schemas.microsoft.com/office/drawing/2010/main" val="0"/>
              </a:ext>
            </a:extLst>
          </a:blip>
          <a:srcRect/>
          <a:stretch>
            <a:fillRect/>
          </a:stretch>
        </p:blipFill>
        <p:spPr bwMode="auto">
          <a:xfrm>
            <a:off x="500743" y="3677760"/>
            <a:ext cx="5301976" cy="3090500"/>
          </a:xfrm>
          <a:prstGeom prst="rect">
            <a:avLst/>
          </a:prstGeom>
          <a:noFill/>
          <a:ln w="19050">
            <a:solidFill>
              <a:schemeClr val="tx1"/>
            </a:solidFill>
          </a:ln>
        </p:spPr>
      </p:pic>
      <p:pic>
        <p:nvPicPr>
          <p:cNvPr id="8" name="Picture 7" descr="Monash%20Study/Project/Vomma%20FD%20.png"/>
          <p:cNvPicPr/>
          <p:nvPr/>
        </p:nvPicPr>
        <p:blipFill>
          <a:blip r:embed="rId4">
            <a:extLst>
              <a:ext uri="{28A0092B-C50C-407E-A947-70E740481C1C}">
                <a14:useLocalDpi xmlns:a14="http://schemas.microsoft.com/office/drawing/2010/main" val="0"/>
              </a:ext>
            </a:extLst>
          </a:blip>
          <a:srcRect/>
          <a:stretch>
            <a:fillRect/>
          </a:stretch>
        </p:blipFill>
        <p:spPr bwMode="auto">
          <a:xfrm>
            <a:off x="6462167" y="563313"/>
            <a:ext cx="5294404" cy="3087187"/>
          </a:xfrm>
          <a:prstGeom prst="rect">
            <a:avLst/>
          </a:prstGeom>
          <a:noFill/>
          <a:ln w="19050">
            <a:solidFill>
              <a:schemeClr val="tx1"/>
            </a:solidFill>
          </a:ln>
        </p:spPr>
      </p:pic>
      <p:pic>
        <p:nvPicPr>
          <p:cNvPr id="9" name="Picture 8" descr="Monash%20Study/Project/Vomma%20error%20FD%20.png"/>
          <p:cNvPicPr/>
          <p:nvPr/>
        </p:nvPicPr>
        <p:blipFill>
          <a:blip r:embed="rId5">
            <a:extLst>
              <a:ext uri="{28A0092B-C50C-407E-A947-70E740481C1C}">
                <a14:useLocalDpi xmlns:a14="http://schemas.microsoft.com/office/drawing/2010/main" val="0"/>
              </a:ext>
            </a:extLst>
          </a:blip>
          <a:srcRect/>
          <a:stretch>
            <a:fillRect/>
          </a:stretch>
        </p:blipFill>
        <p:spPr bwMode="auto">
          <a:xfrm>
            <a:off x="6462167" y="3670945"/>
            <a:ext cx="5294404" cy="3063240"/>
          </a:xfrm>
          <a:prstGeom prst="rect">
            <a:avLst/>
          </a:prstGeom>
          <a:noFill/>
          <a:ln w="19050">
            <a:solidFill>
              <a:schemeClr val="tx1"/>
            </a:solidFill>
          </a:ln>
        </p:spPr>
      </p:pic>
    </p:spTree>
    <p:extLst>
      <p:ext uri="{BB962C8B-B14F-4D97-AF65-F5344CB8AC3E}">
        <p14:creationId xmlns:p14="http://schemas.microsoft.com/office/powerpoint/2010/main" val="16639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0"/>
                <a:ext cx="11898086" cy="6727371"/>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r>
                  <a:rPr lang="en-US" u="sng" dirty="0" smtClean="0"/>
                  <a:t>Vanna</a:t>
                </a:r>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a:p>
                <a:pPr marL="0" marR="0" lvl="0" indent="0" defTabSz="914400" eaLnBrk="1" fontAlgn="auto" latinLnBrk="0" hangingPunct="1">
                  <a:lnSpc>
                    <a:spcPct val="100000"/>
                  </a:lnSpc>
                  <a:spcBef>
                    <a:spcPts val="0"/>
                  </a:spcBef>
                  <a:spcAft>
                    <a:spcPts val="0"/>
                  </a:spcAft>
                  <a:buClrTx/>
                  <a:buSzTx/>
                  <a:buFontTx/>
                  <a:buNone/>
                  <a:tabLst/>
                  <a:defRPr/>
                </a:pPr>
                <a:endParaRPr lang="en-US" u="sng"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Explanation:</a:t>
                </a:r>
              </a:p>
              <a:p>
                <a:pPr>
                  <a:lnSpc>
                    <a:spcPct val="100000"/>
                  </a:lnSpc>
                  <a:spcBef>
                    <a:spcPts val="0"/>
                  </a:spcBef>
                </a:pPr>
                <a:r>
                  <a:rPr lang="en-US" sz="2400" dirty="0" smtClean="0"/>
                  <a:t>Finite </a:t>
                </a:r>
                <a:r>
                  <a:rPr lang="en-US" sz="2400" dirty="0"/>
                  <a:t>difference </a:t>
                </a:r>
                <a:r>
                  <a:rPr lang="en-US" sz="2400" dirty="0" smtClean="0"/>
                  <a:t>method </a:t>
                </a:r>
                <a:r>
                  <a:rPr lang="en-US" sz="2400" dirty="0"/>
                  <a:t>gives </a:t>
                </a:r>
                <a:r>
                  <a:rPr lang="en-US" sz="2400" u="sng" dirty="0"/>
                  <a:t>decent approximations for first order Greeks </a:t>
                </a:r>
                <a:r>
                  <a:rPr lang="en-US" sz="2400" dirty="0"/>
                  <a:t>(Delta and Vega) for the chosen epsilon values </a:t>
                </a:r>
                <a14:m>
                  <m:oMath xmlns:m="http://schemas.openxmlformats.org/officeDocument/2006/math">
                    <m:r>
                      <a:rPr lang="en-US" sz="2400" i="1">
                        <a:latin typeface="Cambria Math" charset="0"/>
                      </a:rPr>
                      <m:t>[1, 0.1, 0.01, 0.001].</m:t>
                    </m:r>
                  </m:oMath>
                </a14:m>
                <a:r>
                  <a:rPr lang="en-US" sz="2400" dirty="0"/>
                  <a:t> However, the </a:t>
                </a:r>
                <a:r>
                  <a:rPr lang="en-US" sz="2400" u="sng" dirty="0"/>
                  <a:t>approximations and stability of second order Greeks are quite </a:t>
                </a:r>
                <a:r>
                  <a:rPr lang="en-US" sz="2400" u="sng" dirty="0" smtClean="0"/>
                  <a:t>erroneous</a:t>
                </a:r>
                <a:r>
                  <a:rPr lang="en-GB" sz="2400" u="sng" dirty="0" smtClean="0"/>
                  <a:t>.</a:t>
                </a:r>
              </a:p>
              <a:p>
                <a:pPr>
                  <a:lnSpc>
                    <a:spcPct val="100000"/>
                  </a:lnSpc>
                  <a:spcBef>
                    <a:spcPts val="0"/>
                  </a:spcBef>
                </a:pPr>
                <a:r>
                  <a:rPr lang="en-US" sz="2400" dirty="0" smtClean="0"/>
                  <a:t>Kernel method on the other hand, gives quite stable and good approximations for both 1</a:t>
                </a:r>
                <a:r>
                  <a:rPr lang="en-US" sz="2400" baseline="30000" dirty="0" smtClean="0"/>
                  <a:t>st</a:t>
                </a:r>
                <a:r>
                  <a:rPr lang="en-US" sz="2400" dirty="0" smtClean="0"/>
                  <a:t> an 2</a:t>
                </a:r>
                <a:r>
                  <a:rPr lang="en-US" sz="2400" baseline="30000" dirty="0" smtClean="0"/>
                  <a:t>nd</a:t>
                </a:r>
                <a:r>
                  <a:rPr lang="en-US" sz="2400" dirty="0" smtClean="0"/>
                  <a:t> order Greeks within their optimal bandwidth range. Error is less </a:t>
                </a:r>
                <a:r>
                  <a:rPr lang="en-US" sz="2400" dirty="0"/>
                  <a:t>than 1% in the case of first order </a:t>
                </a:r>
                <a:r>
                  <a:rPr lang="en-US" sz="2400" dirty="0" smtClean="0"/>
                  <a:t>Greeks and </a:t>
                </a:r>
                <a:r>
                  <a:rPr lang="en-US" sz="2400" dirty="0"/>
                  <a:t>less than 5% in case of second order </a:t>
                </a:r>
                <a:r>
                  <a:rPr lang="en-US" sz="2400" dirty="0" smtClean="0"/>
                  <a:t>Greek</a:t>
                </a:r>
                <a:r>
                  <a:rPr lang="en-GB" sz="2400" dirty="0" smtClean="0"/>
                  <a:t>s.</a:t>
                </a:r>
                <a:r>
                  <a:rPr lang="en-US" sz="2400" u="sng" dirty="0" smtClean="0"/>
                  <a:t/>
                </a:r>
                <a:br>
                  <a:rPr lang="en-US" sz="2400" u="sng" dirty="0" smtClean="0"/>
                </a:br>
                <a:r>
                  <a:rPr lang="en-US" u="sng" dirty="0" smtClean="0"/>
                  <a:t/>
                </a:r>
                <a:br>
                  <a:rPr lang="en-US" u="sng" dirty="0" smtClean="0"/>
                </a:br>
                <a:endParaRPr lang="en-US" u="sn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0"/>
                <a:ext cx="11898086" cy="6727371"/>
              </a:xfrm>
              <a:blipFill rotWithShape="0">
                <a:blip r:embed="rId2"/>
                <a:stretch>
                  <a:fillRect l="-1025" t="-815" r="-1230"/>
                </a:stretch>
              </a:blipFill>
            </p:spPr>
            <p:txBody>
              <a:bodyPr/>
              <a:lstStyle/>
              <a:p>
                <a:r>
                  <a:rPr lang="en-US">
                    <a:noFill/>
                  </a:rPr>
                  <a:t> </a:t>
                </a:r>
              </a:p>
            </p:txBody>
          </p:sp>
        </mc:Fallback>
      </mc:AlternateContent>
      <p:pic>
        <p:nvPicPr>
          <p:cNvPr id="6" name="Picture 5" descr="Monash%20Study/Project/Vanna%20FD%20.png"/>
          <p:cNvPicPr/>
          <p:nvPr/>
        </p:nvPicPr>
        <p:blipFill>
          <a:blip r:embed="rId3">
            <a:extLst>
              <a:ext uri="{28A0092B-C50C-407E-A947-70E740481C1C}">
                <a14:useLocalDpi xmlns:a14="http://schemas.microsoft.com/office/drawing/2010/main" val="0"/>
              </a:ext>
            </a:extLst>
          </a:blip>
          <a:srcRect/>
          <a:stretch>
            <a:fillRect/>
          </a:stretch>
        </p:blipFill>
        <p:spPr bwMode="auto">
          <a:xfrm>
            <a:off x="719455" y="506866"/>
            <a:ext cx="5284017" cy="3194277"/>
          </a:xfrm>
          <a:prstGeom prst="rect">
            <a:avLst/>
          </a:prstGeom>
          <a:noFill/>
          <a:ln w="19050">
            <a:solidFill>
              <a:schemeClr val="tx1"/>
            </a:solidFill>
          </a:ln>
        </p:spPr>
      </p:pic>
      <p:pic>
        <p:nvPicPr>
          <p:cNvPr id="7" name="Picture 6" descr="Monash%20Study/Project/Vanna%20error%20FD%20.png"/>
          <p:cNvPicPr/>
          <p:nvPr/>
        </p:nvPicPr>
        <p:blipFill>
          <a:blip r:embed="rId4">
            <a:extLst>
              <a:ext uri="{28A0092B-C50C-407E-A947-70E740481C1C}">
                <a14:useLocalDpi xmlns:a14="http://schemas.microsoft.com/office/drawing/2010/main" val="0"/>
              </a:ext>
            </a:extLst>
          </a:blip>
          <a:srcRect/>
          <a:stretch>
            <a:fillRect/>
          </a:stretch>
        </p:blipFill>
        <p:spPr bwMode="auto">
          <a:xfrm>
            <a:off x="6333762" y="506866"/>
            <a:ext cx="5205094" cy="3194277"/>
          </a:xfrm>
          <a:prstGeom prst="rect">
            <a:avLst/>
          </a:prstGeom>
          <a:noFill/>
          <a:ln w="19050">
            <a:solidFill>
              <a:schemeClr val="tx1"/>
            </a:solidFill>
          </a:ln>
        </p:spPr>
      </p:pic>
    </p:spTree>
    <p:extLst>
      <p:ext uri="{BB962C8B-B14F-4D97-AF65-F5344CB8AC3E}">
        <p14:creationId xmlns:p14="http://schemas.microsoft.com/office/powerpoint/2010/main" val="9513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61999"/>
          </a:xfrm>
        </p:spPr>
        <p:txBody>
          <a:bodyPr>
            <a:normAutofit/>
          </a:bodyPr>
          <a:lstStyle/>
          <a:p>
            <a:pPr algn="ctr"/>
            <a:r>
              <a:rPr lang="en-US" dirty="0" smtClean="0"/>
              <a:t>	</a:t>
            </a:r>
            <a:r>
              <a:rPr lang="en-US" sz="4000" b="1" u="sng" dirty="0" smtClean="0"/>
              <a:t>Conclusion</a:t>
            </a:r>
            <a:endParaRPr lang="en-US" sz="4000" b="1" u="sng" dirty="0"/>
          </a:p>
        </p:txBody>
      </p:sp>
      <p:sp>
        <p:nvSpPr>
          <p:cNvPr id="3" name="Content Placeholder 2"/>
          <p:cNvSpPr>
            <a:spLocks noGrp="1"/>
          </p:cNvSpPr>
          <p:nvPr>
            <p:ph idx="1"/>
          </p:nvPr>
        </p:nvSpPr>
        <p:spPr>
          <a:xfrm>
            <a:off x="838200" y="664029"/>
            <a:ext cx="10515600" cy="5512934"/>
          </a:xfrm>
        </p:spPr>
        <p:txBody>
          <a:bodyPr>
            <a:noAutofit/>
          </a:bodyPr>
          <a:lstStyle/>
          <a:p>
            <a:endParaRPr lang="en-US" sz="2400" dirty="0" smtClean="0"/>
          </a:p>
          <a:p>
            <a:r>
              <a:rPr lang="en-US" sz="2400" dirty="0" smtClean="0"/>
              <a:t>Our </a:t>
            </a:r>
            <a:r>
              <a:rPr lang="en-US" sz="2400" dirty="0"/>
              <a:t>findings show that </a:t>
            </a:r>
            <a:r>
              <a:rPr lang="en-US" sz="2400" u="sng" dirty="0" smtClean="0"/>
              <a:t>finite </a:t>
            </a:r>
            <a:r>
              <a:rPr lang="en-US" sz="2400" u="sng" dirty="0"/>
              <a:t>support Kernels are much more stable </a:t>
            </a:r>
            <a:r>
              <a:rPr lang="en-US" sz="2400" dirty="0"/>
              <a:t>and give better approximations of the Greeks, when compared to infinite support </a:t>
            </a:r>
            <a:r>
              <a:rPr lang="en-US" sz="2400" dirty="0" smtClean="0"/>
              <a:t>Kernels</a:t>
            </a:r>
            <a:r>
              <a:rPr lang="en-GB" sz="2400" dirty="0" smtClean="0"/>
              <a:t>.</a:t>
            </a:r>
          </a:p>
          <a:p>
            <a:r>
              <a:rPr lang="en-US" sz="2400" dirty="0"/>
              <a:t>I</a:t>
            </a:r>
            <a:r>
              <a:rPr lang="en-US" sz="2400" dirty="0" smtClean="0"/>
              <a:t>nfinite </a:t>
            </a:r>
            <a:r>
              <a:rPr lang="en-US" sz="2400" dirty="0"/>
              <a:t>support Kernels </a:t>
            </a:r>
            <a:r>
              <a:rPr lang="en-US" sz="2400" u="sng" dirty="0"/>
              <a:t>reach their optimal bandwidth</a:t>
            </a:r>
            <a:r>
              <a:rPr lang="en-US" sz="2400" dirty="0"/>
              <a:t> range before finite support Kernels. </a:t>
            </a:r>
            <a:endParaRPr lang="en-US" sz="2400" dirty="0" smtClean="0"/>
          </a:p>
          <a:p>
            <a:r>
              <a:rPr lang="en-US" sz="2400" dirty="0" smtClean="0"/>
              <a:t>Kernel technique </a:t>
            </a:r>
            <a:r>
              <a:rPr lang="en-US" sz="2400" u="sng" dirty="0" smtClean="0"/>
              <a:t>shows robustness </a:t>
            </a:r>
            <a:r>
              <a:rPr lang="en-US" sz="2400" dirty="0" smtClean="0"/>
              <a:t>as the numerical results were quite consistent under changed parameters.</a:t>
            </a:r>
          </a:p>
          <a:p>
            <a:r>
              <a:rPr lang="en-US" sz="2400" dirty="0"/>
              <a:t>Lastly, </a:t>
            </a:r>
            <a:r>
              <a:rPr lang="en-US" sz="2400" dirty="0" smtClean="0"/>
              <a:t>comparing our results with that of </a:t>
            </a:r>
            <a:r>
              <a:rPr lang="en-US" sz="2400" u="sng" dirty="0"/>
              <a:t>finite difference </a:t>
            </a:r>
            <a:r>
              <a:rPr lang="en-US" sz="2400" u="sng" dirty="0" smtClean="0"/>
              <a:t>method </a:t>
            </a:r>
            <a:r>
              <a:rPr lang="en-US" sz="2400" dirty="0" smtClean="0"/>
              <a:t>showed that </a:t>
            </a:r>
            <a:r>
              <a:rPr lang="en-US" sz="2400" dirty="0"/>
              <a:t>a</a:t>
            </a:r>
            <a:r>
              <a:rPr lang="en-US" sz="2400" dirty="0" smtClean="0"/>
              <a:t>lthough </a:t>
            </a:r>
            <a:r>
              <a:rPr lang="en-US" sz="2400" dirty="0"/>
              <a:t>finite difference method gave good approximations for first order Greeks, </a:t>
            </a:r>
            <a:r>
              <a:rPr lang="en-US" sz="2400" u="sng" dirty="0"/>
              <a:t>second order Greeks were quite erroneous</a:t>
            </a:r>
            <a:r>
              <a:rPr lang="en-US" sz="2400" dirty="0"/>
              <a:t>. </a:t>
            </a:r>
            <a:endParaRPr lang="en-US" sz="2400" dirty="0" smtClean="0"/>
          </a:p>
          <a:p>
            <a:r>
              <a:rPr lang="en-US" sz="2400" u="sng" dirty="0" smtClean="0"/>
              <a:t>Kernel method, </a:t>
            </a:r>
            <a:r>
              <a:rPr lang="en-US" sz="2400" u="sng" dirty="0"/>
              <a:t>o</a:t>
            </a:r>
            <a:r>
              <a:rPr lang="en-US" sz="2400" u="sng" dirty="0" smtClean="0"/>
              <a:t>n </a:t>
            </a:r>
            <a:r>
              <a:rPr lang="en-US" sz="2400" u="sng" dirty="0"/>
              <a:t>the other </a:t>
            </a:r>
            <a:r>
              <a:rPr lang="en-US" sz="2400" u="sng" dirty="0" smtClean="0"/>
              <a:t>hand, </a:t>
            </a:r>
            <a:r>
              <a:rPr lang="en-US" sz="2400" u="sng" dirty="0"/>
              <a:t>gave very good approximations </a:t>
            </a:r>
            <a:r>
              <a:rPr lang="en-US" sz="2400" dirty="0"/>
              <a:t>and were much more stable than their counterpart for all the </a:t>
            </a:r>
            <a:r>
              <a:rPr lang="en-US" sz="2400" dirty="0" smtClean="0"/>
              <a:t>Greeks with error </a:t>
            </a:r>
            <a:r>
              <a:rPr lang="en-US" sz="2400" dirty="0"/>
              <a:t>less than 1% in the case of first order Greeks and less than 5% in case of second order Greek</a:t>
            </a:r>
            <a:r>
              <a:rPr lang="en-GB" sz="2400" dirty="0"/>
              <a:t>s.</a:t>
            </a:r>
            <a:r>
              <a:rPr lang="en-US" sz="2400" u="sng" dirty="0"/>
              <a:t/>
            </a:r>
            <a:br>
              <a:rPr lang="en-US" sz="2400" u="sng" dirty="0"/>
            </a:br>
            <a:r>
              <a:rPr lang="en-US" sz="2400" dirty="0" smtClean="0"/>
              <a:t>  </a:t>
            </a:r>
            <a:r>
              <a:rPr lang="en-US" sz="2400" dirty="0"/>
              <a:t/>
            </a:r>
            <a:br>
              <a:rPr lang="en-US" sz="2400" dirty="0"/>
            </a:br>
            <a:r>
              <a:rPr lang="en-US" sz="2400" dirty="0" smtClean="0"/>
              <a:t> </a:t>
            </a:r>
          </a:p>
          <a:p>
            <a:endParaRPr lang="en-US" sz="2400" dirty="0"/>
          </a:p>
        </p:txBody>
      </p:sp>
    </p:spTree>
    <p:extLst>
      <p:ext uri="{BB962C8B-B14F-4D97-AF65-F5344CB8AC3E}">
        <p14:creationId xmlns:p14="http://schemas.microsoft.com/office/powerpoint/2010/main" val="149432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029"/>
            <a:ext cx="10515600" cy="5893934"/>
          </a:xfrm>
        </p:spPr>
        <p:txBody>
          <a:bodyPr>
            <a:normAutofit/>
          </a:bodyPr>
          <a:lstStyle/>
          <a:p>
            <a:endParaRPr lang="en-US" dirty="0" smtClean="0"/>
          </a:p>
          <a:p>
            <a:endParaRPr lang="en-US" dirty="0"/>
          </a:p>
          <a:p>
            <a:endParaRPr lang="en-US" dirty="0" smtClean="0"/>
          </a:p>
          <a:p>
            <a:pPr marL="0" indent="0">
              <a:buNone/>
            </a:pPr>
            <a:endParaRPr lang="en-US" dirty="0" smtClean="0"/>
          </a:p>
          <a:p>
            <a:pPr marL="0" indent="0">
              <a:buNone/>
            </a:pPr>
            <a:r>
              <a:rPr lang="en-US" sz="4000" dirty="0" smtClean="0"/>
              <a:t>Thank you for your attention.</a:t>
            </a:r>
          </a:p>
          <a:p>
            <a:pPr marL="0" indent="0">
              <a:buNone/>
            </a:pPr>
            <a:r>
              <a:rPr lang="en-US" sz="4000" dirty="0" smtClean="0"/>
              <a:t>Now we are happy to answer any questions you might have.</a:t>
            </a:r>
          </a:p>
          <a:p>
            <a:pPr marL="0" indent="0">
              <a:buNone/>
            </a:pPr>
            <a:endParaRPr lang="en-US" sz="6000" dirty="0" smtClean="0"/>
          </a:p>
        </p:txBody>
      </p:sp>
    </p:spTree>
    <p:extLst>
      <p:ext uri="{BB962C8B-B14F-4D97-AF65-F5344CB8AC3E}">
        <p14:creationId xmlns:p14="http://schemas.microsoft.com/office/powerpoint/2010/main" val="875641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9136"/>
          </a:xfrm>
        </p:spPr>
        <p:txBody>
          <a:bodyPr>
            <a:normAutofit/>
          </a:bodyPr>
          <a:lstStyle/>
          <a:p>
            <a:pPr algn="ctr"/>
            <a:r>
              <a:rPr lang="en-US" sz="4000" b="1" u="sng" dirty="0" smtClean="0"/>
              <a:t>The Asset Model</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4164"/>
                <a:ext cx="10515600" cy="4902799"/>
              </a:xfrm>
            </p:spPr>
            <p:txBody>
              <a:bodyPr>
                <a:normAutofit/>
              </a:bodyPr>
              <a:lstStyle/>
              <a:p>
                <a:r>
                  <a:rPr lang="en-US" sz="2600" dirty="0" smtClean="0"/>
                  <a:t>We start by introducing the </a:t>
                </a:r>
                <a:r>
                  <a:rPr lang="en-US" sz="2600" u="sng" dirty="0" smtClean="0"/>
                  <a:t>asset pricing model </a:t>
                </a:r>
                <a:r>
                  <a:rPr lang="en-US" sz="2600" dirty="0" smtClean="0"/>
                  <a:t>that we used in our study i.e. </a:t>
                </a:r>
                <a:r>
                  <a:rPr lang="en-US" sz="2600" u="sng" dirty="0" smtClean="0"/>
                  <a:t>Black </a:t>
                </a:r>
                <a:r>
                  <a:rPr lang="en-US" sz="2600" u="sng" dirty="0"/>
                  <a:t>Scholes’ Geometric Brownian </a:t>
                </a:r>
                <a:r>
                  <a:rPr lang="en-US" sz="2600" u="sng" dirty="0" smtClean="0"/>
                  <a:t>Motion</a:t>
                </a:r>
                <a:r>
                  <a:rPr lang="en-US" sz="2600" dirty="0" smtClean="0"/>
                  <a:t>:</a:t>
                </a:r>
                <a:br>
                  <a:rPr lang="en-US" sz="2600" dirty="0" smtClean="0"/>
                </a:br>
                <a:r>
                  <a:rPr lang="en-GB" dirty="0"/>
                  <a:t/>
                </a:r>
                <a:br>
                  <a:rPr lang="en-GB" dirty="0"/>
                </a:br>
                <a14:m>
                  <m:oMath xmlns:m="http://schemas.openxmlformats.org/officeDocument/2006/math">
                    <m:r>
                      <a:rPr lang="en-US" sz="2400" i="1" smtClean="0">
                        <a:solidFill>
                          <a:srgbClr val="C00000"/>
                        </a:solidFill>
                        <a:latin typeface="Cambria Math" charset="0"/>
                      </a:rPr>
                      <m:t>𝑑</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r>
                          <a:rPr lang="en-US" sz="2400" i="1">
                            <a:solidFill>
                              <a:srgbClr val="C00000"/>
                            </a:solidFill>
                            <a:latin typeface="Cambria Math" charset="0"/>
                          </a:rPr>
                          <m:t>𝑡</m:t>
                        </m:r>
                      </m:sub>
                    </m:sSub>
                    <m:r>
                      <a:rPr lang="en-US" sz="2400" i="1">
                        <a:solidFill>
                          <a:srgbClr val="C00000"/>
                        </a:solidFill>
                        <a:latin typeface="Cambria Math" charset="0"/>
                      </a:rPr>
                      <m:t>=</m:t>
                    </m:r>
                    <m:r>
                      <a:rPr lang="en-US" sz="2400" i="1">
                        <a:solidFill>
                          <a:srgbClr val="C00000"/>
                        </a:solidFill>
                        <a:latin typeface="Cambria Math" charset="0"/>
                      </a:rPr>
                      <m:t>𝜇</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r>
                          <a:rPr lang="en-US" sz="2400" i="1">
                            <a:solidFill>
                              <a:srgbClr val="C00000"/>
                            </a:solidFill>
                            <a:latin typeface="Cambria Math" charset="0"/>
                          </a:rPr>
                          <m:t>𝑡</m:t>
                        </m:r>
                      </m:sub>
                    </m:sSub>
                    <m:r>
                      <a:rPr lang="en-US" sz="2400" i="1">
                        <a:solidFill>
                          <a:srgbClr val="C00000"/>
                        </a:solidFill>
                        <a:latin typeface="Cambria Math" charset="0"/>
                      </a:rPr>
                      <m:t>𝑑𝑡</m:t>
                    </m:r>
                    <m:r>
                      <a:rPr lang="en-US" sz="2400" i="1">
                        <a:solidFill>
                          <a:srgbClr val="C00000"/>
                        </a:solidFill>
                        <a:latin typeface="Cambria Math" charset="0"/>
                      </a:rPr>
                      <m:t>+</m:t>
                    </m:r>
                    <m:r>
                      <a:rPr lang="en-US" sz="2400" i="1">
                        <a:solidFill>
                          <a:srgbClr val="C00000"/>
                        </a:solidFill>
                        <a:latin typeface="Cambria Math" charset="0"/>
                      </a:rPr>
                      <m:t>𝜎</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r>
                          <a:rPr lang="en-US" sz="2400" i="1">
                            <a:solidFill>
                              <a:srgbClr val="C00000"/>
                            </a:solidFill>
                            <a:latin typeface="Cambria Math" charset="0"/>
                          </a:rPr>
                          <m:t>𝑡</m:t>
                        </m:r>
                      </m:sub>
                    </m:sSub>
                    <m:r>
                      <a:rPr lang="en-US" sz="2400" i="1">
                        <a:solidFill>
                          <a:srgbClr val="C00000"/>
                        </a:solidFill>
                        <a:latin typeface="Cambria Math" charset="0"/>
                      </a:rPr>
                      <m:t>𝑑</m:t>
                    </m:r>
                    <m:sSub>
                      <m:sSubPr>
                        <m:ctrlPr>
                          <a:rPr lang="en-GB" sz="2400" i="1">
                            <a:solidFill>
                              <a:srgbClr val="C00000"/>
                            </a:solidFill>
                            <a:latin typeface="Cambria Math" charset="0"/>
                          </a:rPr>
                        </m:ctrlPr>
                      </m:sSubPr>
                      <m:e>
                        <m:r>
                          <a:rPr lang="en-US" sz="2400" i="1">
                            <a:solidFill>
                              <a:srgbClr val="C00000"/>
                            </a:solidFill>
                            <a:latin typeface="Cambria Math" charset="0"/>
                          </a:rPr>
                          <m:t>𝑊</m:t>
                        </m:r>
                      </m:e>
                      <m:sub>
                        <m:r>
                          <a:rPr lang="en-US" sz="2400" i="1">
                            <a:solidFill>
                              <a:srgbClr val="C00000"/>
                            </a:solidFill>
                            <a:latin typeface="Cambria Math" charset="0"/>
                          </a:rPr>
                          <m:t>𝑡</m:t>
                        </m:r>
                      </m:sub>
                    </m:sSub>
                  </m:oMath>
                </a14:m>
                <a:r>
                  <a:rPr lang="en-US" sz="2400" i="1" dirty="0" smtClean="0">
                    <a:solidFill>
                      <a:srgbClr val="C00000"/>
                    </a:solidFill>
                  </a:rPr>
                  <a:t/>
                </a:r>
                <a:br>
                  <a:rPr lang="en-US" sz="2400" i="1" dirty="0" smtClean="0">
                    <a:solidFill>
                      <a:srgbClr val="C00000"/>
                    </a:solidFill>
                  </a:rPr>
                </a:br>
                <a14:m>
                  <m:oMath xmlns:m="http://schemas.openxmlformats.org/officeDocument/2006/math">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r>
                          <a:rPr lang="en-US" sz="2400" i="1">
                            <a:solidFill>
                              <a:srgbClr val="C00000"/>
                            </a:solidFill>
                            <a:latin typeface="Cambria Math" charset="0"/>
                          </a:rPr>
                          <m:t>0</m:t>
                        </m:r>
                      </m:sub>
                    </m:sSub>
                    <m:r>
                      <a:rPr lang="en-US" sz="2400" i="1">
                        <a:solidFill>
                          <a:srgbClr val="C00000"/>
                        </a:solidFill>
                        <a:latin typeface="Cambria Math" charset="0"/>
                      </a:rPr>
                      <m:t>=</m:t>
                    </m:r>
                    <m:sSub>
                      <m:sSubPr>
                        <m:ctrlPr>
                          <a:rPr lang="en-GB" sz="2400" i="1">
                            <a:solidFill>
                              <a:srgbClr val="C00000"/>
                            </a:solidFill>
                            <a:latin typeface="Cambria Math" charset="0"/>
                          </a:rPr>
                        </m:ctrlPr>
                      </m:sSubPr>
                      <m:e>
                        <m:r>
                          <a:rPr lang="en-US" sz="2400" i="1">
                            <a:solidFill>
                              <a:srgbClr val="C00000"/>
                            </a:solidFill>
                            <a:latin typeface="Cambria Math" charset="0"/>
                          </a:rPr>
                          <m:t>𝑠</m:t>
                        </m:r>
                      </m:e>
                      <m:sub>
                        <m:r>
                          <a:rPr lang="en-US" sz="2400" i="1">
                            <a:solidFill>
                              <a:srgbClr val="C00000"/>
                            </a:solidFill>
                            <a:latin typeface="Cambria Math" charset="0"/>
                          </a:rPr>
                          <m:t>𝑜</m:t>
                        </m:r>
                      </m:sub>
                    </m:sSub>
                  </m:oMath>
                </a14:m>
                <a:r>
                  <a:rPr lang="en-US" dirty="0" smtClean="0"/>
                  <a:t/>
                </a:r>
                <a:br>
                  <a:rPr lang="en-US" dirty="0" smtClean="0"/>
                </a:br>
                <a:endParaRPr lang="en-US" dirty="0" smtClean="0"/>
              </a:p>
              <a:p>
                <a:r>
                  <a:rPr lang="en-US" sz="2600" dirty="0"/>
                  <a:t>where </a:t>
                </a:r>
                <a14:m>
                  <m:oMath xmlns:m="http://schemas.openxmlformats.org/officeDocument/2006/math">
                    <m:sSub>
                      <m:sSubPr>
                        <m:ctrlPr>
                          <a:rPr lang="en-GB" sz="2400" i="1">
                            <a:latin typeface="Cambria Math" charset="0"/>
                          </a:rPr>
                        </m:ctrlPr>
                      </m:sSubPr>
                      <m:e>
                        <m:r>
                          <a:rPr lang="en-US" sz="2400" i="1">
                            <a:latin typeface="Cambria Math" charset="0"/>
                          </a:rPr>
                          <m:t>𝑆</m:t>
                        </m:r>
                      </m:e>
                      <m:sub>
                        <m:r>
                          <a:rPr lang="en-US" sz="2400" i="1">
                            <a:latin typeface="Cambria Math" charset="0"/>
                          </a:rPr>
                          <m:t>𝑡</m:t>
                        </m:r>
                      </m:sub>
                    </m:sSub>
                  </m:oMath>
                </a14:m>
                <a:r>
                  <a:rPr lang="en-US" sz="2600" dirty="0"/>
                  <a:t> is the price of stock at time </a:t>
                </a:r>
                <a14:m>
                  <m:oMath xmlns:m="http://schemas.openxmlformats.org/officeDocument/2006/math">
                    <m:r>
                      <a:rPr lang="en-US" sz="2600" i="1">
                        <a:latin typeface="Cambria Math" charset="0"/>
                      </a:rPr>
                      <m:t>𝑡</m:t>
                    </m:r>
                  </m:oMath>
                </a14:m>
                <a:r>
                  <a:rPr lang="en-US" sz="2600" dirty="0"/>
                  <a:t>, </a:t>
                </a:r>
                <a14:m>
                  <m:oMath xmlns:m="http://schemas.openxmlformats.org/officeDocument/2006/math">
                    <m:sSub>
                      <m:sSubPr>
                        <m:ctrlPr>
                          <a:rPr lang="en-GB" sz="2400" i="1">
                            <a:latin typeface="Cambria Math" charset="0"/>
                          </a:rPr>
                        </m:ctrlPr>
                      </m:sSubPr>
                      <m:e>
                        <m:r>
                          <a:rPr lang="en-US" sz="2400" i="1">
                            <a:latin typeface="Cambria Math" charset="0"/>
                          </a:rPr>
                          <m:t>𝑊</m:t>
                        </m:r>
                      </m:e>
                      <m:sub>
                        <m:r>
                          <a:rPr lang="en-US" sz="2400" i="1">
                            <a:latin typeface="Cambria Math" charset="0"/>
                          </a:rPr>
                          <m:t>𝑡</m:t>
                        </m:r>
                      </m:sub>
                    </m:sSub>
                  </m:oMath>
                </a14:m>
                <a:r>
                  <a:rPr lang="en-US" sz="2600" dirty="0"/>
                  <a:t> is Brownian motion i.e. </a:t>
                </a:r>
                <a14:m>
                  <m:oMath xmlns:m="http://schemas.openxmlformats.org/officeDocument/2006/math">
                    <m:sSub>
                      <m:sSubPr>
                        <m:ctrlPr>
                          <a:rPr lang="en-GB" sz="2400" i="1">
                            <a:latin typeface="Cambria Math" charset="0"/>
                          </a:rPr>
                        </m:ctrlPr>
                      </m:sSubPr>
                      <m:e>
                        <m:r>
                          <a:rPr lang="en-US" sz="2400" i="1">
                            <a:latin typeface="Cambria Math" charset="0"/>
                          </a:rPr>
                          <m:t>𝑑𝑊</m:t>
                        </m:r>
                      </m:e>
                      <m:sub>
                        <m:r>
                          <a:rPr lang="en-US" sz="2400" i="1">
                            <a:latin typeface="Cambria Math" charset="0"/>
                          </a:rPr>
                          <m:t>𝑡</m:t>
                        </m:r>
                      </m:sub>
                    </m:sSub>
                    <m:r>
                      <a:rPr lang="en-US" sz="2400" i="1">
                        <a:latin typeface="Cambria Math" charset="0"/>
                      </a:rPr>
                      <m:t>~</m:t>
                    </m:r>
                    <m:r>
                      <a:rPr lang="en-US" sz="2400" i="1">
                        <a:latin typeface="Cambria Math" charset="0"/>
                      </a:rPr>
                      <m:t>𝑁</m:t>
                    </m:r>
                    <m:r>
                      <a:rPr lang="en-US" sz="2400" i="1">
                        <a:latin typeface="Cambria Math" charset="0"/>
                      </a:rPr>
                      <m:t>(0,</m:t>
                    </m:r>
                    <m:r>
                      <a:rPr lang="en-US" sz="2400" i="1">
                        <a:latin typeface="Cambria Math" charset="0"/>
                      </a:rPr>
                      <m:t>𝑑𝑡</m:t>
                    </m:r>
                    <m:r>
                      <a:rPr lang="en-US" sz="2400" i="1">
                        <a:latin typeface="Cambria Math" charset="0"/>
                      </a:rPr>
                      <m:t>)</m:t>
                    </m:r>
                  </m:oMath>
                </a14:m>
                <a:r>
                  <a:rPr lang="en-US" sz="2600" dirty="0"/>
                  <a:t>, </a:t>
                </a:r>
                <a14:m>
                  <m:oMath xmlns:m="http://schemas.openxmlformats.org/officeDocument/2006/math">
                    <m:r>
                      <a:rPr lang="en-US" sz="2400" b="0" i="0" smtClean="0">
                        <a:latin typeface="Cambria Math" charset="0"/>
                      </a:rPr>
                      <m:t> </m:t>
                    </m:r>
                    <m:r>
                      <a:rPr lang="en-US" sz="2400" i="1">
                        <a:latin typeface="Cambria Math" charset="0"/>
                      </a:rPr>
                      <m:t>𝜇</m:t>
                    </m:r>
                  </m:oMath>
                </a14:m>
                <a:r>
                  <a:rPr lang="en-US" sz="2600" dirty="0"/>
                  <a:t> is the mean of the stock prices, </a:t>
                </a:r>
                <a14:m>
                  <m:oMath xmlns:m="http://schemas.openxmlformats.org/officeDocument/2006/math">
                    <m:r>
                      <a:rPr lang="en-US" sz="2400" i="1">
                        <a:latin typeface="Cambria Math" charset="0"/>
                      </a:rPr>
                      <m:t>𝜎</m:t>
                    </m:r>
                  </m:oMath>
                </a14:m>
                <a:r>
                  <a:rPr lang="en-US" sz="2600" dirty="0"/>
                  <a:t> is the volatility of the stock prices and </a:t>
                </a:r>
                <a14:m>
                  <m:oMath xmlns:m="http://schemas.openxmlformats.org/officeDocument/2006/math">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oMath>
                </a14:m>
                <a:r>
                  <a:rPr lang="en-US" sz="2600" dirty="0"/>
                  <a:t> is the stock price at inception</a:t>
                </a:r>
                <a:r>
                  <a:rPr lang="en-US" dirty="0" smtClean="0"/>
                  <a:t>.</a:t>
                </a:r>
                <a:br>
                  <a:rPr lang="en-US" dirty="0" smtClean="0"/>
                </a:br>
                <a:endParaRPr lang="en-US" dirty="0" smtClean="0"/>
              </a:p>
              <a:p>
                <a:r>
                  <a:rPr lang="en-US" sz="2600" dirty="0" smtClean="0"/>
                  <a:t>We can compute the </a:t>
                </a:r>
                <a:r>
                  <a:rPr lang="en-US" sz="2600" u="sng" dirty="0" smtClean="0"/>
                  <a:t>strong solution</a:t>
                </a:r>
                <a:r>
                  <a:rPr lang="en-US" sz="2600" dirty="0" smtClean="0"/>
                  <a:t> for Geometric Brownian motion</a:t>
                </a:r>
                <a:br>
                  <a:rPr lang="en-US" sz="2600" dirty="0" smtClean="0"/>
                </a:br>
                <a:r>
                  <a:rPr lang="en-US" sz="2600" dirty="0" smtClean="0"/>
                  <a:t> </a:t>
                </a:r>
                <a:r>
                  <a:rPr lang="en-US" sz="2600" dirty="0"/>
                  <a:t>i.e</a:t>
                </a:r>
                <a:r>
                  <a:rPr lang="en-US" dirty="0" smtClean="0"/>
                  <a:t>.			</a:t>
                </a:r>
                <a14:m>
                  <m:oMath xmlns:m="http://schemas.openxmlformats.org/officeDocument/2006/math">
                    <m:sSub>
                      <m:sSubPr>
                        <m:ctrlPr>
                          <a:rPr lang="en-GB" sz="2400" i="1">
                            <a:latin typeface="Cambria Math" charset="0"/>
                          </a:rPr>
                        </m:ctrlPr>
                      </m:sSubPr>
                      <m:e>
                        <m:r>
                          <a:rPr lang="en-US" sz="2400" i="1">
                            <a:latin typeface="Cambria Math" charset="0"/>
                          </a:rPr>
                          <m:t>𝑆</m:t>
                        </m:r>
                      </m:e>
                      <m:sub>
                        <m:r>
                          <a:rPr lang="en-US" sz="2400" i="1">
                            <a:latin typeface="Cambria Math" charset="0"/>
                          </a:rPr>
                          <m:t>𝑡</m:t>
                        </m:r>
                      </m:sub>
                    </m:sSub>
                    <m:r>
                      <a:rPr lang="en-US" sz="2400" i="1">
                        <a:latin typeface="Cambria Math" charset="0"/>
                      </a:rPr>
                      <m:t>= </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r>
                      <m:rPr>
                        <m:sty m:val="p"/>
                      </m:rPr>
                      <a:rPr lang="en-US" sz="2400">
                        <a:latin typeface="Cambria Math" charset="0"/>
                      </a:rPr>
                      <m:t>exp</m:t>
                    </m:r>
                    <m:r>
                      <a:rPr lang="en-US" sz="2400" i="1">
                        <a:latin typeface="Cambria Math" charset="0"/>
                      </a:rPr>
                      <m:t>(</m:t>
                    </m:r>
                    <m:d>
                      <m:dPr>
                        <m:ctrlPr>
                          <a:rPr lang="en-GB" sz="2400" i="1">
                            <a:latin typeface="Cambria Math" charset="0"/>
                          </a:rPr>
                        </m:ctrlPr>
                      </m:dPr>
                      <m:e>
                        <m:r>
                          <a:rPr lang="en-US" sz="2400" i="1">
                            <a:latin typeface="Cambria Math" charset="0"/>
                          </a:rPr>
                          <m:t>𝜇</m:t>
                        </m:r>
                        <m:r>
                          <a:rPr lang="en-US" sz="2400" i="1">
                            <a:latin typeface="Cambria Math" charset="0"/>
                          </a:rPr>
                          <m:t>−</m:t>
                        </m:r>
                        <m:f>
                          <m:fPr>
                            <m:ctrlPr>
                              <a:rPr lang="en-GB" sz="2400" i="1">
                                <a:latin typeface="Cambria Math" charset="0"/>
                              </a:rPr>
                            </m:ctrlPr>
                          </m:fPr>
                          <m:num>
                            <m:r>
                              <a:rPr lang="en-US" sz="2400" i="1">
                                <a:latin typeface="Cambria Math" charset="0"/>
                              </a:rPr>
                              <m:t>1</m:t>
                            </m:r>
                          </m:num>
                          <m:den>
                            <m:r>
                              <a:rPr lang="en-US" sz="2400" i="1">
                                <a:latin typeface="Cambria Math" charset="0"/>
                              </a:rPr>
                              <m:t>2</m:t>
                            </m:r>
                          </m:den>
                        </m:f>
                        <m:sSup>
                          <m:sSupPr>
                            <m:ctrlPr>
                              <a:rPr lang="en-GB" sz="2400" i="1">
                                <a:latin typeface="Cambria Math" charset="0"/>
                              </a:rPr>
                            </m:ctrlPr>
                          </m:sSupPr>
                          <m:e>
                            <m:r>
                              <a:rPr lang="en-US" sz="2400" i="1">
                                <a:latin typeface="Cambria Math" charset="0"/>
                              </a:rPr>
                              <m:t>𝜎</m:t>
                            </m:r>
                          </m:e>
                          <m:sup>
                            <m:r>
                              <a:rPr lang="en-US" sz="2400" i="1">
                                <a:latin typeface="Cambria Math" charset="0"/>
                              </a:rPr>
                              <m:t>2</m:t>
                            </m:r>
                          </m:sup>
                        </m:sSup>
                      </m:e>
                    </m:d>
                    <m:r>
                      <a:rPr lang="en-US" sz="2400" i="1">
                        <a:latin typeface="Cambria Math" charset="0"/>
                      </a:rPr>
                      <m:t>𝑡</m:t>
                    </m:r>
                    <m:r>
                      <a:rPr lang="en-US" sz="2400" i="1">
                        <a:latin typeface="Cambria Math" charset="0"/>
                      </a:rPr>
                      <m:t>+</m:t>
                    </m:r>
                    <m:r>
                      <a:rPr lang="en-US" sz="2400" i="1">
                        <a:latin typeface="Cambria Math" charset="0"/>
                      </a:rPr>
                      <m:t>𝜎</m:t>
                    </m:r>
                    <m:sSub>
                      <m:sSubPr>
                        <m:ctrlPr>
                          <a:rPr lang="en-GB" sz="2400" i="1">
                            <a:latin typeface="Cambria Math" charset="0"/>
                          </a:rPr>
                        </m:ctrlPr>
                      </m:sSubPr>
                      <m:e>
                        <m:r>
                          <a:rPr lang="en-US" sz="2400" i="1">
                            <a:latin typeface="Cambria Math" charset="0"/>
                          </a:rPr>
                          <m:t>𝑊</m:t>
                        </m:r>
                      </m:e>
                      <m:sub>
                        <m:r>
                          <a:rPr lang="en-US" sz="2400" i="1">
                            <a:latin typeface="Cambria Math" charset="0"/>
                          </a:rPr>
                          <m:t>𝑡</m:t>
                        </m:r>
                      </m:sub>
                    </m:sSub>
                    <m:r>
                      <a:rPr lang="en-US" sz="2400" i="1">
                        <a:latin typeface="Cambria Math" charset="0"/>
                      </a:rPr>
                      <m:t>)</m:t>
                    </m:r>
                  </m:oMath>
                </a14:m>
                <a:endParaRPr lang="en-GB"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4164"/>
                <a:ext cx="10515600" cy="4902799"/>
              </a:xfrm>
              <a:blipFill rotWithShape="0">
                <a:blip r:embed="rId2"/>
                <a:stretch>
                  <a:fillRect l="-928" t="-1866"/>
                </a:stretch>
              </a:blipFill>
            </p:spPr>
            <p:txBody>
              <a:bodyPr/>
              <a:lstStyle/>
              <a:p>
                <a:r>
                  <a:rPr lang="en-US">
                    <a:noFill/>
                  </a:rPr>
                  <a:t> </a:t>
                </a:r>
              </a:p>
            </p:txBody>
          </p:sp>
        </mc:Fallback>
      </mc:AlternateContent>
    </p:spTree>
    <p:extLst>
      <p:ext uri="{BB962C8B-B14F-4D97-AF65-F5344CB8AC3E}">
        <p14:creationId xmlns:p14="http://schemas.microsoft.com/office/powerpoint/2010/main" val="188416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0964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74754"/>
                <a:ext cx="10515600" cy="6235908"/>
              </a:xfrm>
            </p:spPr>
            <p:txBody>
              <a:bodyPr>
                <a:normAutofit fontScale="92500" lnSpcReduction="10000"/>
              </a:bodyPr>
              <a:lstStyle/>
              <a:p>
                <a:r>
                  <a:rPr lang="en-US" u="sng" dirty="0" smtClean="0"/>
                  <a:t>In order to stimulate prices</a:t>
                </a:r>
                <a:r>
                  <a:rPr lang="en-US" dirty="0" smtClean="0"/>
                  <a:t>, under Monte Carlo, we need to </a:t>
                </a:r>
                <a:r>
                  <a:rPr lang="en-US" u="sng" dirty="0" smtClean="0"/>
                  <a:t>discretize our asset model</a:t>
                </a:r>
                <a:r>
                  <a:rPr lang="en-US" dirty="0" smtClean="0"/>
                  <a:t>. We do this by using Euler scheme i.e. we introduce a time grid </a:t>
                </a:r>
                <a14:m>
                  <m:oMath xmlns:m="http://schemas.openxmlformats.org/officeDocument/2006/math">
                    <m:r>
                      <a:rPr lang="en-US" sz="2600" i="1">
                        <a:latin typeface="Cambria Math" charset="0"/>
                      </a:rPr>
                      <m:t>0=</m:t>
                    </m:r>
                    <m:sSub>
                      <m:sSubPr>
                        <m:ctrlPr>
                          <a:rPr lang="en-GB" sz="2600" i="1">
                            <a:latin typeface="Cambria Math" charset="0"/>
                          </a:rPr>
                        </m:ctrlPr>
                      </m:sSubPr>
                      <m:e>
                        <m:r>
                          <a:rPr lang="en-US" sz="2600" i="1">
                            <a:latin typeface="Cambria Math" charset="0"/>
                          </a:rPr>
                          <m:t>𝑡</m:t>
                        </m:r>
                      </m:e>
                      <m:sub>
                        <m:r>
                          <a:rPr lang="en-US" sz="2600" i="1">
                            <a:latin typeface="Cambria Math" charset="0"/>
                          </a:rPr>
                          <m:t>0</m:t>
                        </m:r>
                      </m:sub>
                    </m:sSub>
                    <m:r>
                      <a:rPr lang="en-US" sz="2600" i="1">
                        <a:latin typeface="Cambria Math" charset="0"/>
                      </a:rPr>
                      <m:t>&lt;</m:t>
                    </m:r>
                    <m:sSub>
                      <m:sSubPr>
                        <m:ctrlPr>
                          <a:rPr lang="en-GB" sz="2600" i="1">
                            <a:latin typeface="Cambria Math" charset="0"/>
                          </a:rPr>
                        </m:ctrlPr>
                      </m:sSubPr>
                      <m:e>
                        <m:r>
                          <a:rPr lang="en-US" sz="2600" i="1">
                            <a:latin typeface="Cambria Math" charset="0"/>
                          </a:rPr>
                          <m:t>𝑡</m:t>
                        </m:r>
                      </m:e>
                      <m:sub>
                        <m:r>
                          <a:rPr lang="en-US" sz="2600" i="1">
                            <a:latin typeface="Cambria Math" charset="0"/>
                          </a:rPr>
                          <m:t>1</m:t>
                        </m:r>
                      </m:sub>
                    </m:sSub>
                    <m:r>
                      <a:rPr lang="en-US" sz="2600" i="1">
                        <a:latin typeface="Cambria Math" charset="0"/>
                      </a:rPr>
                      <m:t>&lt;</m:t>
                    </m:r>
                    <m:sSub>
                      <m:sSubPr>
                        <m:ctrlPr>
                          <a:rPr lang="en-GB" sz="2600" i="1">
                            <a:latin typeface="Cambria Math" charset="0"/>
                          </a:rPr>
                        </m:ctrlPr>
                      </m:sSubPr>
                      <m:e>
                        <m:r>
                          <a:rPr lang="en-US" sz="2600" i="1">
                            <a:latin typeface="Cambria Math" charset="0"/>
                          </a:rPr>
                          <m:t>𝑡</m:t>
                        </m:r>
                      </m:e>
                      <m:sub>
                        <m:r>
                          <a:rPr lang="en-US" sz="2600" i="1">
                            <a:latin typeface="Cambria Math" charset="0"/>
                          </a:rPr>
                          <m:t>2</m:t>
                        </m:r>
                      </m:sub>
                    </m:sSub>
                    <m:r>
                      <a:rPr lang="en-US" sz="2600" i="1">
                        <a:latin typeface="Cambria Math" charset="0"/>
                      </a:rPr>
                      <m:t>&lt;</m:t>
                    </m:r>
                    <m:sSub>
                      <m:sSubPr>
                        <m:ctrlPr>
                          <a:rPr lang="en-GB" sz="2600" i="1">
                            <a:latin typeface="Cambria Math" charset="0"/>
                          </a:rPr>
                        </m:ctrlPr>
                      </m:sSubPr>
                      <m:e>
                        <m:r>
                          <a:rPr lang="en-US" sz="2600" i="1">
                            <a:latin typeface="Cambria Math" charset="0"/>
                          </a:rPr>
                          <m:t>𝑡</m:t>
                        </m:r>
                      </m:e>
                      <m:sub>
                        <m:r>
                          <a:rPr lang="en-US" sz="2600" i="1">
                            <a:latin typeface="Cambria Math" charset="0"/>
                          </a:rPr>
                          <m:t>3</m:t>
                        </m:r>
                      </m:sub>
                    </m:sSub>
                    <m:r>
                      <a:rPr lang="en-US" sz="2600" i="1">
                        <a:latin typeface="Cambria Math" charset="0"/>
                      </a:rPr>
                      <m:t>…</m:t>
                    </m:r>
                    <m:sSub>
                      <m:sSubPr>
                        <m:ctrlPr>
                          <a:rPr lang="en-GB" sz="2600" i="1">
                            <a:latin typeface="Cambria Math" charset="0"/>
                          </a:rPr>
                        </m:ctrlPr>
                      </m:sSubPr>
                      <m:e>
                        <m:r>
                          <a:rPr lang="en-US" sz="2600" i="1">
                            <a:latin typeface="Cambria Math" charset="0"/>
                          </a:rPr>
                          <m:t>𝑡</m:t>
                        </m:r>
                      </m:e>
                      <m:sub>
                        <m:r>
                          <a:rPr lang="en-US" sz="2600" i="1">
                            <a:latin typeface="Cambria Math" charset="0"/>
                          </a:rPr>
                          <m:t>𝑁</m:t>
                        </m:r>
                      </m:sub>
                    </m:sSub>
                    <m:r>
                      <a:rPr lang="en-US" sz="2600" i="1">
                        <a:latin typeface="Cambria Math" charset="0"/>
                      </a:rPr>
                      <m:t>=</m:t>
                    </m:r>
                    <m:r>
                      <a:rPr lang="en-US" sz="2600" i="1">
                        <a:latin typeface="Cambria Math" charset="0"/>
                      </a:rPr>
                      <m:t>𝑇</m:t>
                    </m:r>
                  </m:oMath>
                </a14:m>
                <a:r>
                  <a:rPr lang="en-US" dirty="0" smtClean="0"/>
                  <a:t>, then our model becomes</a:t>
                </a:r>
                <a:br>
                  <a:rPr lang="en-US" dirty="0" smtClean="0"/>
                </a:br>
                <a:r>
                  <a:rPr lang="en-US" dirty="0" smtClean="0"/>
                  <a:t/>
                </a:r>
                <a:br>
                  <a:rPr lang="en-US" dirty="0" smtClean="0"/>
                </a:br>
                <a:r>
                  <a:rPr lang="en-US" dirty="0"/>
                  <a:t> </a:t>
                </a:r>
                <a:r>
                  <a:rPr lang="en-US" dirty="0" smtClean="0"/>
                  <a:t>			</a:t>
                </a:r>
                <a14:m>
                  <m:oMath xmlns:m="http://schemas.openxmlformats.org/officeDocument/2006/math">
                    <m:r>
                      <a:rPr lang="en-US" sz="2600" i="1">
                        <a:latin typeface="Cambria Math" charset="0"/>
                      </a:rPr>
                      <m:t>∆</m:t>
                    </m:r>
                    <m:sSub>
                      <m:sSubPr>
                        <m:ctrlPr>
                          <a:rPr lang="en-GB" sz="2600" i="1">
                            <a:latin typeface="Cambria Math" charset="0"/>
                          </a:rPr>
                        </m:ctrlPr>
                      </m:sSubPr>
                      <m:e>
                        <m:r>
                          <a:rPr lang="en-US" sz="2600" i="1">
                            <a:latin typeface="Cambria Math" charset="0"/>
                          </a:rPr>
                          <m:t>𝑆</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sub>
                    </m:sSub>
                    <m:r>
                      <a:rPr lang="en-US" sz="2600" i="1">
                        <a:latin typeface="Cambria Math" charset="0"/>
                      </a:rPr>
                      <m:t>=</m:t>
                    </m:r>
                    <m:r>
                      <a:rPr lang="en-US" sz="2600" i="1">
                        <a:latin typeface="Cambria Math" charset="0"/>
                      </a:rPr>
                      <m:t>𝜇</m:t>
                    </m:r>
                    <m:sSub>
                      <m:sSubPr>
                        <m:ctrlPr>
                          <a:rPr lang="en-GB" sz="2600" i="1">
                            <a:latin typeface="Cambria Math" charset="0"/>
                          </a:rPr>
                        </m:ctrlPr>
                      </m:sSubPr>
                      <m:e>
                        <m:r>
                          <a:rPr lang="en-US" sz="2600" i="1">
                            <a:latin typeface="Cambria Math" charset="0"/>
                          </a:rPr>
                          <m:t>𝑆</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r>
                      <a:rPr lang="en-US" sz="2600" i="1">
                        <a:latin typeface="Cambria Math" charset="0"/>
                      </a:rPr>
                      <m:t>∆</m:t>
                    </m:r>
                    <m:r>
                      <a:rPr lang="en-US" sz="2600" i="1">
                        <a:latin typeface="Cambria Math" charset="0"/>
                      </a:rPr>
                      <m:t>𝑡</m:t>
                    </m:r>
                    <m:r>
                      <a:rPr lang="en-US" sz="2600" i="1">
                        <a:latin typeface="Cambria Math" charset="0"/>
                      </a:rPr>
                      <m:t>+</m:t>
                    </m:r>
                    <m:r>
                      <a:rPr lang="en-US" sz="2600" i="1">
                        <a:latin typeface="Cambria Math" charset="0"/>
                      </a:rPr>
                      <m:t>𝜎</m:t>
                    </m:r>
                    <m:sSub>
                      <m:sSubPr>
                        <m:ctrlPr>
                          <a:rPr lang="en-GB" sz="2600" i="1">
                            <a:latin typeface="Cambria Math" charset="0"/>
                          </a:rPr>
                        </m:ctrlPr>
                      </m:sSubPr>
                      <m:e>
                        <m:r>
                          <a:rPr lang="en-US" sz="2600" i="1">
                            <a:latin typeface="Cambria Math" charset="0"/>
                          </a:rPr>
                          <m:t>𝑆</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r>
                      <a:rPr lang="en-US" sz="2600" i="1">
                        <a:latin typeface="Cambria Math" charset="0"/>
                      </a:rPr>
                      <m:t>∆</m:t>
                    </m:r>
                    <m:sSub>
                      <m:sSubPr>
                        <m:ctrlPr>
                          <a:rPr lang="en-GB" sz="2600" i="1">
                            <a:latin typeface="Cambria Math" charset="0"/>
                          </a:rPr>
                        </m:ctrlPr>
                      </m:sSubPr>
                      <m:e>
                        <m:r>
                          <a:rPr lang="en-US" sz="2600" i="1">
                            <a:latin typeface="Cambria Math" charset="0"/>
                          </a:rPr>
                          <m:t>𝑊</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oMath>
                </a14:m>
                <a:r>
                  <a:rPr lang="en-US" sz="2600" dirty="0" smtClean="0"/>
                  <a:t/>
                </a:r>
                <a:br>
                  <a:rPr lang="en-US" sz="2600" dirty="0" smtClean="0"/>
                </a:br>
                <a:r>
                  <a:rPr lang="en-US" sz="2600" dirty="0" smtClean="0"/>
                  <a:t>			</a:t>
                </a:r>
                <a:r>
                  <a:rPr lang="en-GB" sz="2600" dirty="0" smtClean="0"/>
                  <a:t> </a:t>
                </a:r>
                <a14:m>
                  <m:oMath xmlns:m="http://schemas.openxmlformats.org/officeDocument/2006/math">
                    <m:sSub>
                      <m:sSubPr>
                        <m:ctrlPr>
                          <a:rPr lang="en-GB" sz="2600" i="1">
                            <a:latin typeface="Cambria Math" charset="0"/>
                          </a:rPr>
                        </m:ctrlPr>
                      </m:sSubPr>
                      <m:e>
                        <m:r>
                          <a:rPr lang="en-US" sz="2600" i="1">
                            <a:latin typeface="Cambria Math" charset="0"/>
                          </a:rPr>
                          <m:t>𝑆</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0</m:t>
                            </m:r>
                          </m:sub>
                        </m:sSub>
                      </m:sub>
                    </m:sSub>
                    <m:r>
                      <a:rPr lang="en-US" sz="2600" i="1">
                        <a:latin typeface="Cambria Math" charset="0"/>
                      </a:rPr>
                      <m:t>=</m:t>
                    </m:r>
                    <m:sSub>
                      <m:sSubPr>
                        <m:ctrlPr>
                          <a:rPr lang="en-GB" sz="2600" i="1">
                            <a:latin typeface="Cambria Math" charset="0"/>
                          </a:rPr>
                        </m:ctrlPr>
                      </m:sSubPr>
                      <m:e>
                        <m:r>
                          <a:rPr lang="en-US" sz="2600" i="1">
                            <a:latin typeface="Cambria Math" charset="0"/>
                          </a:rPr>
                          <m:t>𝑠</m:t>
                        </m:r>
                      </m:e>
                      <m:sub>
                        <m:r>
                          <a:rPr lang="en-US" sz="2600" i="1">
                            <a:latin typeface="Cambria Math" charset="0"/>
                          </a:rPr>
                          <m:t>0</m:t>
                        </m:r>
                      </m:sub>
                    </m:sSub>
                  </m:oMath>
                </a14:m>
                <a:r>
                  <a:rPr lang="en-GB" dirty="0">
                    <a:effectLst/>
                  </a:rPr>
                  <a:t> </a:t>
                </a:r>
                <a:r>
                  <a:rPr lang="en-GB" dirty="0" smtClean="0">
                    <a:effectLst/>
                  </a:rPr>
                  <a:t/>
                </a:r>
                <a:br>
                  <a:rPr lang="en-GB" dirty="0" smtClean="0">
                    <a:effectLst/>
                  </a:rPr>
                </a:br>
                <a:r>
                  <a:rPr lang="en-GB" dirty="0" smtClean="0">
                    <a:effectLst/>
                  </a:rPr>
                  <a:t/>
                </a:r>
                <a:br>
                  <a:rPr lang="en-GB" dirty="0" smtClean="0">
                    <a:effectLst/>
                  </a:rPr>
                </a:br>
                <a:r>
                  <a:rPr lang="en-US" dirty="0" smtClean="0"/>
                  <a:t> </a:t>
                </a:r>
                <a:r>
                  <a:rPr lang="en-US" dirty="0"/>
                  <a:t>i.e. </a:t>
                </a:r>
                <a:r>
                  <a:rPr lang="en-US" dirty="0" smtClean="0"/>
                  <a:t>			</a:t>
                </a:r>
                <a14:m>
                  <m:oMath xmlns:m="http://schemas.openxmlformats.org/officeDocument/2006/math">
                    <m:r>
                      <a:rPr lang="en-US" sz="2600" i="1">
                        <a:latin typeface="Cambria Math" charset="0"/>
                      </a:rPr>
                      <m:t> </m:t>
                    </m:r>
                    <m:sSub>
                      <m:sSubPr>
                        <m:ctrlPr>
                          <a:rPr lang="en-GB" sz="2600" i="1" smtClean="0">
                            <a:solidFill>
                              <a:srgbClr val="C00000"/>
                            </a:solidFill>
                            <a:latin typeface="Cambria Math" charset="0"/>
                          </a:rPr>
                        </m:ctrlPr>
                      </m:sSubPr>
                      <m:e>
                        <m:r>
                          <a:rPr lang="en-US" sz="2600" i="1">
                            <a:solidFill>
                              <a:srgbClr val="C00000"/>
                            </a:solidFill>
                            <a:latin typeface="Cambria Math" charset="0"/>
                          </a:rPr>
                          <m:t>𝑆</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𝑖</m:t>
                            </m:r>
                            <m:r>
                              <a:rPr lang="en-US" sz="2600" i="1">
                                <a:solidFill>
                                  <a:srgbClr val="C00000"/>
                                </a:solidFill>
                                <a:latin typeface="Cambria Math" charset="0"/>
                              </a:rPr>
                              <m:t>+1</m:t>
                            </m:r>
                          </m:sub>
                        </m:sSub>
                      </m:sub>
                    </m:sSub>
                    <m:r>
                      <a:rPr lang="en-US" sz="2600" i="1">
                        <a:solidFill>
                          <a:srgbClr val="C00000"/>
                        </a:solidFill>
                        <a:latin typeface="Cambria Math" charset="0"/>
                      </a:rPr>
                      <m:t>=</m:t>
                    </m:r>
                    <m:sSub>
                      <m:sSubPr>
                        <m:ctrlPr>
                          <a:rPr lang="en-GB" sz="2600" i="1">
                            <a:solidFill>
                              <a:srgbClr val="C00000"/>
                            </a:solidFill>
                            <a:latin typeface="Cambria Math" charset="0"/>
                          </a:rPr>
                        </m:ctrlPr>
                      </m:sSubPr>
                      <m:e>
                        <m:r>
                          <a:rPr lang="en-US" sz="2600" i="1">
                            <a:solidFill>
                              <a:srgbClr val="C00000"/>
                            </a:solidFill>
                            <a:latin typeface="Cambria Math" charset="0"/>
                          </a:rPr>
                          <m:t>𝑆</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𝑖</m:t>
                            </m:r>
                          </m:sub>
                        </m:sSub>
                      </m:sub>
                    </m:sSub>
                    <m:r>
                      <a:rPr lang="en-US" sz="2600" i="1">
                        <a:solidFill>
                          <a:srgbClr val="C00000"/>
                        </a:solidFill>
                        <a:latin typeface="Cambria Math" charset="0"/>
                      </a:rPr>
                      <m:t>+</m:t>
                    </m:r>
                    <m:r>
                      <a:rPr lang="en-US" sz="2600" i="1">
                        <a:solidFill>
                          <a:srgbClr val="C00000"/>
                        </a:solidFill>
                        <a:latin typeface="Cambria Math" charset="0"/>
                      </a:rPr>
                      <m:t>𝜇</m:t>
                    </m:r>
                    <m:sSub>
                      <m:sSubPr>
                        <m:ctrlPr>
                          <a:rPr lang="en-GB" sz="2600" i="1">
                            <a:solidFill>
                              <a:srgbClr val="C00000"/>
                            </a:solidFill>
                            <a:latin typeface="Cambria Math" charset="0"/>
                          </a:rPr>
                        </m:ctrlPr>
                      </m:sSubPr>
                      <m:e>
                        <m:r>
                          <a:rPr lang="en-US" sz="2600" i="1">
                            <a:solidFill>
                              <a:srgbClr val="C00000"/>
                            </a:solidFill>
                            <a:latin typeface="Cambria Math" charset="0"/>
                          </a:rPr>
                          <m:t>𝑆</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𝑖</m:t>
                            </m:r>
                          </m:sub>
                        </m:sSub>
                      </m:sub>
                    </m:sSub>
                    <m:r>
                      <a:rPr lang="en-US" sz="2600" i="1">
                        <a:solidFill>
                          <a:srgbClr val="C00000"/>
                        </a:solidFill>
                        <a:latin typeface="Cambria Math" charset="0"/>
                      </a:rPr>
                      <m:t>∆</m:t>
                    </m:r>
                    <m:r>
                      <a:rPr lang="en-US" sz="2600" i="1">
                        <a:solidFill>
                          <a:srgbClr val="C00000"/>
                        </a:solidFill>
                        <a:latin typeface="Cambria Math" charset="0"/>
                      </a:rPr>
                      <m:t>𝑡</m:t>
                    </m:r>
                    <m:r>
                      <a:rPr lang="en-US" sz="2600" i="1">
                        <a:solidFill>
                          <a:srgbClr val="C00000"/>
                        </a:solidFill>
                        <a:latin typeface="Cambria Math" charset="0"/>
                      </a:rPr>
                      <m:t>+</m:t>
                    </m:r>
                    <m:r>
                      <a:rPr lang="en-US" sz="2600" i="1">
                        <a:solidFill>
                          <a:srgbClr val="C00000"/>
                        </a:solidFill>
                        <a:latin typeface="Cambria Math" charset="0"/>
                      </a:rPr>
                      <m:t>𝜎</m:t>
                    </m:r>
                    <m:sSub>
                      <m:sSubPr>
                        <m:ctrlPr>
                          <a:rPr lang="en-GB" sz="2600" i="1">
                            <a:solidFill>
                              <a:srgbClr val="C00000"/>
                            </a:solidFill>
                            <a:latin typeface="Cambria Math" charset="0"/>
                          </a:rPr>
                        </m:ctrlPr>
                      </m:sSubPr>
                      <m:e>
                        <m:r>
                          <a:rPr lang="en-US" sz="2600" i="1">
                            <a:solidFill>
                              <a:srgbClr val="C00000"/>
                            </a:solidFill>
                            <a:latin typeface="Cambria Math" charset="0"/>
                          </a:rPr>
                          <m:t>𝑆</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𝑖</m:t>
                            </m:r>
                          </m:sub>
                        </m:sSub>
                      </m:sub>
                    </m:sSub>
                    <m:r>
                      <a:rPr lang="en-US" sz="2600" i="1">
                        <a:solidFill>
                          <a:srgbClr val="C00000"/>
                        </a:solidFill>
                        <a:latin typeface="Cambria Math" charset="0"/>
                      </a:rPr>
                      <m:t>∆</m:t>
                    </m:r>
                    <m:sSub>
                      <m:sSubPr>
                        <m:ctrlPr>
                          <a:rPr lang="en-GB" sz="2600" i="1">
                            <a:solidFill>
                              <a:srgbClr val="C00000"/>
                            </a:solidFill>
                            <a:latin typeface="Cambria Math" charset="0"/>
                          </a:rPr>
                        </m:ctrlPr>
                      </m:sSubPr>
                      <m:e>
                        <m:r>
                          <a:rPr lang="en-US" sz="2600" i="1">
                            <a:solidFill>
                              <a:srgbClr val="C00000"/>
                            </a:solidFill>
                            <a:latin typeface="Cambria Math" charset="0"/>
                          </a:rPr>
                          <m:t>𝑊</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𝑖</m:t>
                            </m:r>
                          </m:sub>
                        </m:sSub>
                      </m:sub>
                    </m:sSub>
                  </m:oMath>
                </a14:m>
                <a:r>
                  <a:rPr lang="en-US" sz="2600" dirty="0">
                    <a:solidFill>
                      <a:srgbClr val="C00000"/>
                    </a:solidFill>
                  </a:rPr>
                  <a:t/>
                </a:r>
                <a:br>
                  <a:rPr lang="en-US" sz="2600" dirty="0">
                    <a:solidFill>
                      <a:srgbClr val="C00000"/>
                    </a:solidFill>
                  </a:rPr>
                </a:br>
                <a:r>
                  <a:rPr lang="en-US" sz="2600" dirty="0">
                    <a:solidFill>
                      <a:srgbClr val="C00000"/>
                    </a:solidFill>
                  </a:rPr>
                  <a:t>			</a:t>
                </a:r>
                <a14:m>
                  <m:oMath xmlns:m="http://schemas.openxmlformats.org/officeDocument/2006/math">
                    <m:r>
                      <a:rPr lang="en-US" sz="2600" i="1">
                        <a:solidFill>
                          <a:srgbClr val="C00000"/>
                        </a:solidFill>
                        <a:latin typeface="Cambria Math" charset="0"/>
                      </a:rPr>
                      <m:t> </m:t>
                    </m:r>
                    <m:sSub>
                      <m:sSubPr>
                        <m:ctrlPr>
                          <a:rPr lang="en-GB" sz="2600" i="1">
                            <a:solidFill>
                              <a:srgbClr val="C00000"/>
                            </a:solidFill>
                            <a:latin typeface="Cambria Math" charset="0"/>
                          </a:rPr>
                        </m:ctrlPr>
                      </m:sSubPr>
                      <m:e>
                        <m:r>
                          <a:rPr lang="en-US" sz="2600" i="1">
                            <a:solidFill>
                              <a:srgbClr val="C00000"/>
                            </a:solidFill>
                            <a:latin typeface="Cambria Math" charset="0"/>
                          </a:rPr>
                          <m:t>𝑆</m:t>
                        </m:r>
                      </m:e>
                      <m:sub>
                        <m:sSub>
                          <m:sSubPr>
                            <m:ctrlPr>
                              <a:rPr lang="en-GB" sz="2600" i="1">
                                <a:solidFill>
                                  <a:srgbClr val="C00000"/>
                                </a:solidFill>
                                <a:latin typeface="Cambria Math" charset="0"/>
                              </a:rPr>
                            </m:ctrlPr>
                          </m:sSubPr>
                          <m:e>
                            <m:r>
                              <a:rPr lang="en-US" sz="2600" i="1">
                                <a:solidFill>
                                  <a:srgbClr val="C00000"/>
                                </a:solidFill>
                                <a:latin typeface="Cambria Math" charset="0"/>
                              </a:rPr>
                              <m:t>𝑡</m:t>
                            </m:r>
                          </m:e>
                          <m:sub>
                            <m:r>
                              <a:rPr lang="en-US" sz="2600" i="1">
                                <a:solidFill>
                                  <a:srgbClr val="C00000"/>
                                </a:solidFill>
                                <a:latin typeface="Cambria Math" charset="0"/>
                              </a:rPr>
                              <m:t>0</m:t>
                            </m:r>
                          </m:sub>
                        </m:sSub>
                      </m:sub>
                    </m:sSub>
                    <m:r>
                      <a:rPr lang="en-US" sz="2600" i="1">
                        <a:solidFill>
                          <a:srgbClr val="C00000"/>
                        </a:solidFill>
                        <a:latin typeface="Cambria Math" charset="0"/>
                      </a:rPr>
                      <m:t>=</m:t>
                    </m:r>
                    <m:sSub>
                      <m:sSubPr>
                        <m:ctrlPr>
                          <a:rPr lang="en-GB" sz="2600" i="1">
                            <a:solidFill>
                              <a:srgbClr val="C00000"/>
                            </a:solidFill>
                            <a:latin typeface="Cambria Math" charset="0"/>
                          </a:rPr>
                        </m:ctrlPr>
                      </m:sSubPr>
                      <m:e>
                        <m:r>
                          <a:rPr lang="en-US" sz="2600" i="1">
                            <a:solidFill>
                              <a:srgbClr val="C00000"/>
                            </a:solidFill>
                            <a:latin typeface="Cambria Math" charset="0"/>
                          </a:rPr>
                          <m:t>𝑠</m:t>
                        </m:r>
                      </m:e>
                      <m:sub>
                        <m:r>
                          <a:rPr lang="en-US" sz="2600" i="1">
                            <a:solidFill>
                              <a:srgbClr val="C00000"/>
                            </a:solidFill>
                            <a:latin typeface="Cambria Math" charset="0"/>
                          </a:rPr>
                          <m:t>0</m:t>
                        </m:r>
                      </m:sub>
                    </m:sSub>
                  </m:oMath>
                </a14:m>
                <a:r>
                  <a:rPr lang="en-GB" sz="2600" dirty="0">
                    <a:solidFill>
                      <a:srgbClr val="C00000"/>
                    </a:solidFill>
                    <a:effectLst/>
                  </a:rPr>
                  <a:t> </a:t>
                </a:r>
                <a:endParaRPr lang="en-GB" sz="2600" dirty="0" smtClean="0">
                  <a:solidFill>
                    <a:srgbClr val="C00000"/>
                  </a:solidFill>
                  <a:effectLst/>
                </a:endParaRPr>
              </a:p>
              <a:p>
                <a:r>
                  <a:rPr lang="en-US" dirty="0"/>
                  <a:t>where </a:t>
                </a:r>
                <a14:m>
                  <m:oMath xmlns:m="http://schemas.openxmlformats.org/officeDocument/2006/math">
                    <m:r>
                      <a:rPr lang="en-US" sz="2600" i="1">
                        <a:latin typeface="Cambria Math" charset="0"/>
                      </a:rPr>
                      <m:t>𝑁</m:t>
                    </m:r>
                    <m:r>
                      <a:rPr lang="en-US" sz="2600" i="1">
                        <a:latin typeface="Cambria Math" charset="0"/>
                      </a:rPr>
                      <m:t> </m:t>
                    </m:r>
                  </m:oMath>
                </a14:m>
                <a:r>
                  <a:rPr lang="en-US" dirty="0"/>
                  <a:t>is the number of time steps, </a:t>
                </a:r>
                <a14:m>
                  <m:oMath xmlns:m="http://schemas.openxmlformats.org/officeDocument/2006/math">
                    <m:r>
                      <a:rPr lang="en-US" sz="2600" i="1">
                        <a:latin typeface="Cambria Math" charset="0"/>
                      </a:rPr>
                      <m:t>∆</m:t>
                    </m:r>
                    <m:r>
                      <a:rPr lang="en-US" sz="2600" i="1">
                        <a:latin typeface="Cambria Math" charset="0"/>
                      </a:rPr>
                      <m:t>𝑡</m:t>
                    </m:r>
                    <m:r>
                      <a:rPr lang="en-US" sz="2600" i="1">
                        <a:latin typeface="Cambria Math" charset="0"/>
                      </a:rPr>
                      <m:t>=</m:t>
                    </m:r>
                    <m:f>
                      <m:fPr>
                        <m:ctrlPr>
                          <a:rPr lang="en-GB" sz="2600" i="1">
                            <a:latin typeface="Cambria Math" charset="0"/>
                          </a:rPr>
                        </m:ctrlPr>
                      </m:fPr>
                      <m:num>
                        <m:r>
                          <a:rPr lang="en-US" sz="2600" i="1">
                            <a:latin typeface="Cambria Math" charset="0"/>
                          </a:rPr>
                          <m:t>1</m:t>
                        </m:r>
                      </m:num>
                      <m:den>
                        <m:r>
                          <a:rPr lang="en-US" sz="2600" i="1">
                            <a:latin typeface="Cambria Math" charset="0"/>
                          </a:rPr>
                          <m:t>𝑁</m:t>
                        </m:r>
                      </m:den>
                    </m:f>
                  </m:oMath>
                </a14:m>
                <a:r>
                  <a:rPr lang="en-US" dirty="0"/>
                  <a:t> </a:t>
                </a:r>
                <a:r>
                  <a:rPr lang="en-US" dirty="0" smtClean="0"/>
                  <a:t> is </a:t>
                </a:r>
                <a:r>
                  <a:rPr lang="en-US" dirty="0"/>
                  <a:t>the step size and </a:t>
                </a:r>
                <a14:m>
                  <m:oMath xmlns:m="http://schemas.openxmlformats.org/officeDocument/2006/math">
                    <m:r>
                      <a:rPr lang="en-US" sz="2600" i="1">
                        <a:latin typeface="Cambria Math" charset="0"/>
                      </a:rPr>
                      <m:t>∆</m:t>
                    </m:r>
                    <m:sSub>
                      <m:sSubPr>
                        <m:ctrlPr>
                          <a:rPr lang="en-GB" sz="2600" i="1">
                            <a:latin typeface="Cambria Math" charset="0"/>
                          </a:rPr>
                        </m:ctrlPr>
                      </m:sSubPr>
                      <m:e>
                        <m:r>
                          <a:rPr lang="en-US" sz="2600" i="1">
                            <a:latin typeface="Cambria Math" charset="0"/>
                          </a:rPr>
                          <m:t>𝑊</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r>
                      <a:rPr lang="en-US" sz="2600" i="1">
                        <a:latin typeface="Cambria Math" charset="0"/>
                      </a:rPr>
                      <m:t>=∆</m:t>
                    </m:r>
                    <m:sSub>
                      <m:sSubPr>
                        <m:ctrlPr>
                          <a:rPr lang="en-GB" sz="2600" i="1">
                            <a:latin typeface="Cambria Math" charset="0"/>
                          </a:rPr>
                        </m:ctrlPr>
                      </m:sSubPr>
                      <m:e>
                        <m:r>
                          <a:rPr lang="en-US" sz="2600" i="1">
                            <a:latin typeface="Cambria Math" charset="0"/>
                          </a:rPr>
                          <m:t>𝑊</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sub>
                    </m:sSub>
                    <m:r>
                      <a:rPr lang="en-US" sz="2600" i="1">
                        <a:latin typeface="Cambria Math" charset="0"/>
                      </a:rPr>
                      <m:t>−∆</m:t>
                    </m:r>
                    <m:sSub>
                      <m:sSubPr>
                        <m:ctrlPr>
                          <a:rPr lang="en-GB" sz="2600" i="1">
                            <a:latin typeface="Cambria Math" charset="0"/>
                          </a:rPr>
                        </m:ctrlPr>
                      </m:sSubPr>
                      <m:e>
                        <m:r>
                          <a:rPr lang="en-US" sz="2600" i="1">
                            <a:latin typeface="Cambria Math" charset="0"/>
                          </a:rPr>
                          <m:t>𝑊</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oMath>
                </a14:m>
                <a:r>
                  <a:rPr lang="en-US" dirty="0"/>
                  <a:t>  is a Brownian increment such that </a:t>
                </a:r>
                <a14:m>
                  <m:oMath xmlns:m="http://schemas.openxmlformats.org/officeDocument/2006/math">
                    <m:r>
                      <a:rPr lang="en-US" sz="2600" i="1">
                        <a:latin typeface="Cambria Math" charset="0"/>
                      </a:rPr>
                      <m:t>∆</m:t>
                    </m:r>
                    <m:sSub>
                      <m:sSubPr>
                        <m:ctrlPr>
                          <a:rPr lang="en-GB" sz="2600" i="1">
                            <a:latin typeface="Cambria Math" charset="0"/>
                          </a:rPr>
                        </m:ctrlPr>
                      </m:sSubPr>
                      <m:e>
                        <m:r>
                          <a:rPr lang="en-US" sz="2600" i="1">
                            <a:latin typeface="Cambria Math" charset="0"/>
                          </a:rPr>
                          <m:t>𝑊</m:t>
                        </m:r>
                      </m:e>
                      <m:sub>
                        <m:sSub>
                          <m:sSubPr>
                            <m:ctrlPr>
                              <a:rPr lang="en-GB" sz="2600" i="1">
                                <a:latin typeface="Cambria Math" charset="0"/>
                              </a:rPr>
                            </m:ctrlPr>
                          </m:sSubPr>
                          <m:e>
                            <m:r>
                              <a:rPr lang="en-US" sz="2600" i="1">
                                <a:latin typeface="Cambria Math" charset="0"/>
                              </a:rPr>
                              <m:t>𝑡</m:t>
                            </m:r>
                          </m:e>
                          <m:sub>
                            <m:r>
                              <a:rPr lang="en-US" sz="2600" i="1">
                                <a:latin typeface="Cambria Math" charset="0"/>
                              </a:rPr>
                              <m:t>𝑖</m:t>
                            </m:r>
                          </m:sub>
                        </m:sSub>
                      </m:sub>
                    </m:sSub>
                    <m:r>
                      <a:rPr lang="en-US" sz="2600" i="1">
                        <a:latin typeface="Cambria Math" charset="0"/>
                      </a:rPr>
                      <m:t>~</m:t>
                    </m:r>
                    <m:r>
                      <a:rPr lang="en-US" sz="2600" i="1">
                        <a:latin typeface="Cambria Math" charset="0"/>
                      </a:rPr>
                      <m:t>𝑁</m:t>
                    </m:r>
                    <m:d>
                      <m:dPr>
                        <m:ctrlPr>
                          <a:rPr lang="en-GB" sz="2600" i="1">
                            <a:latin typeface="Cambria Math" charset="0"/>
                          </a:rPr>
                        </m:ctrlPr>
                      </m:dPr>
                      <m:e>
                        <m:r>
                          <a:rPr lang="en-US" sz="2600" i="1">
                            <a:latin typeface="Cambria Math" charset="0"/>
                          </a:rPr>
                          <m:t>0,∆</m:t>
                        </m:r>
                        <m:sSub>
                          <m:sSubPr>
                            <m:ctrlPr>
                              <a:rPr lang="en-GB" sz="2600" i="1">
                                <a:latin typeface="Cambria Math" charset="0"/>
                              </a:rPr>
                            </m:ctrlPr>
                          </m:sSubPr>
                          <m:e>
                            <m:r>
                              <a:rPr lang="en-US" sz="2600" i="1">
                                <a:latin typeface="Cambria Math" charset="0"/>
                              </a:rPr>
                              <m:t>𝑡</m:t>
                            </m:r>
                          </m:e>
                          <m:sub>
                            <m:r>
                              <a:rPr lang="en-US" sz="2600" i="1" smtClean="0">
                                <a:latin typeface="Cambria Math" charset="0"/>
                              </a:rPr>
                              <m:t>𝑖</m:t>
                            </m:r>
                          </m:sub>
                        </m:sSub>
                      </m:e>
                    </m:d>
                  </m:oMath>
                </a14:m>
                <a:r>
                  <a:rPr lang="en-US" sz="2600" dirty="0" smtClean="0"/>
                  <a:t>.   </a:t>
                </a:r>
                <a:br>
                  <a:rPr lang="en-US" sz="2600" dirty="0" smtClean="0"/>
                </a:br>
                <a:endParaRPr lang="en-US" sz="2600" dirty="0" smtClean="0"/>
              </a:p>
              <a:p>
                <a:r>
                  <a:rPr lang="en-US" dirty="0" smtClean="0"/>
                  <a:t>Since we price options under the </a:t>
                </a:r>
                <a:r>
                  <a:rPr lang="en-US" u="sng" dirty="0" smtClean="0"/>
                  <a:t>equivalent martingale measure Q </a:t>
                </a:r>
                <a:r>
                  <a:rPr lang="en-US" dirty="0" smtClean="0"/>
                  <a:t>and not the real measure P, therefore under this new measure our discretized model becomes</a:t>
                </a:r>
                <a:br>
                  <a:rPr lang="en-US" dirty="0" smtClean="0"/>
                </a:br>
                <a:r>
                  <a:rPr lang="en-US" dirty="0" smtClean="0"/>
                  <a:t/>
                </a:r>
                <a:br>
                  <a:rPr lang="en-US" dirty="0" smtClean="0"/>
                </a:br>
                <a:r>
                  <a:rPr lang="en-US" dirty="0" smtClean="0"/>
                  <a:t>			</a:t>
                </a:r>
                <a:r>
                  <a:rPr lang="en-US" sz="2400" dirty="0" smtClean="0"/>
                  <a:t> </a:t>
                </a:r>
                <a14:m>
                  <m:oMath xmlns:m="http://schemas.openxmlformats.org/officeDocument/2006/math">
                    <m:r>
                      <a:rPr lang="en-US" sz="2400" i="1" smtClean="0">
                        <a:solidFill>
                          <a:srgbClr val="C00000"/>
                        </a:solidFill>
                        <a:latin typeface="Cambria Math" charset="0"/>
                      </a:rPr>
                      <m:t>∆</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sSub>
                          <m:sSubPr>
                            <m:ctrlPr>
                              <a:rPr lang="en-GB" sz="2400" i="1">
                                <a:solidFill>
                                  <a:srgbClr val="C00000"/>
                                </a:solidFill>
                                <a:latin typeface="Cambria Math" charset="0"/>
                              </a:rPr>
                            </m:ctrlPr>
                          </m:sSubPr>
                          <m:e>
                            <m:r>
                              <a:rPr lang="en-US" sz="2400" i="1">
                                <a:solidFill>
                                  <a:srgbClr val="C00000"/>
                                </a:solidFill>
                                <a:latin typeface="Cambria Math" charset="0"/>
                              </a:rPr>
                              <m:t>𝑡</m:t>
                            </m:r>
                          </m:e>
                          <m:sub>
                            <m:r>
                              <a:rPr lang="en-US" sz="2400" i="1">
                                <a:solidFill>
                                  <a:srgbClr val="C00000"/>
                                </a:solidFill>
                                <a:latin typeface="Cambria Math" charset="0"/>
                              </a:rPr>
                              <m:t>𝑖</m:t>
                            </m:r>
                            <m:r>
                              <a:rPr lang="en-US" sz="2400" i="1">
                                <a:solidFill>
                                  <a:srgbClr val="C00000"/>
                                </a:solidFill>
                                <a:latin typeface="Cambria Math" charset="0"/>
                              </a:rPr>
                              <m:t>+1</m:t>
                            </m:r>
                          </m:sub>
                        </m:sSub>
                      </m:sub>
                    </m:sSub>
                    <m:r>
                      <a:rPr lang="en-US" sz="2400" i="1">
                        <a:solidFill>
                          <a:srgbClr val="C00000"/>
                        </a:solidFill>
                        <a:latin typeface="Cambria Math" charset="0"/>
                      </a:rPr>
                      <m:t>=</m:t>
                    </m:r>
                    <m:r>
                      <a:rPr lang="en-US" sz="2400" i="1">
                        <a:solidFill>
                          <a:srgbClr val="C00000"/>
                        </a:solidFill>
                        <a:latin typeface="Cambria Math" charset="0"/>
                      </a:rPr>
                      <m:t>𝑟</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sSub>
                          <m:sSubPr>
                            <m:ctrlPr>
                              <a:rPr lang="en-GB" sz="2400" i="1">
                                <a:solidFill>
                                  <a:srgbClr val="C00000"/>
                                </a:solidFill>
                                <a:latin typeface="Cambria Math" charset="0"/>
                              </a:rPr>
                            </m:ctrlPr>
                          </m:sSubPr>
                          <m:e>
                            <m:r>
                              <a:rPr lang="en-US" sz="2400" i="1">
                                <a:solidFill>
                                  <a:srgbClr val="C00000"/>
                                </a:solidFill>
                                <a:latin typeface="Cambria Math" charset="0"/>
                              </a:rPr>
                              <m:t>𝑡</m:t>
                            </m:r>
                          </m:e>
                          <m:sub>
                            <m:r>
                              <a:rPr lang="en-US" sz="2400" i="1">
                                <a:solidFill>
                                  <a:srgbClr val="C00000"/>
                                </a:solidFill>
                                <a:latin typeface="Cambria Math" charset="0"/>
                              </a:rPr>
                              <m:t>𝑖</m:t>
                            </m:r>
                          </m:sub>
                        </m:sSub>
                      </m:sub>
                    </m:sSub>
                    <m:r>
                      <a:rPr lang="en-US" sz="2400" i="1">
                        <a:solidFill>
                          <a:srgbClr val="C00000"/>
                        </a:solidFill>
                        <a:latin typeface="Cambria Math" charset="0"/>
                      </a:rPr>
                      <m:t>∆</m:t>
                    </m:r>
                    <m:r>
                      <a:rPr lang="en-US" sz="2400" i="1">
                        <a:solidFill>
                          <a:srgbClr val="C00000"/>
                        </a:solidFill>
                        <a:latin typeface="Cambria Math" charset="0"/>
                      </a:rPr>
                      <m:t>𝑡</m:t>
                    </m:r>
                    <m:r>
                      <a:rPr lang="en-US" sz="2400" i="1">
                        <a:solidFill>
                          <a:srgbClr val="C00000"/>
                        </a:solidFill>
                        <a:latin typeface="Cambria Math" charset="0"/>
                      </a:rPr>
                      <m:t>+</m:t>
                    </m:r>
                    <m:r>
                      <a:rPr lang="en-US" sz="2400" i="1">
                        <a:solidFill>
                          <a:srgbClr val="C00000"/>
                        </a:solidFill>
                        <a:latin typeface="Cambria Math" charset="0"/>
                      </a:rPr>
                      <m:t>𝜎</m:t>
                    </m:r>
                    <m:sSub>
                      <m:sSubPr>
                        <m:ctrlPr>
                          <a:rPr lang="en-GB" sz="2400" i="1">
                            <a:solidFill>
                              <a:srgbClr val="C00000"/>
                            </a:solidFill>
                            <a:latin typeface="Cambria Math" charset="0"/>
                          </a:rPr>
                        </m:ctrlPr>
                      </m:sSubPr>
                      <m:e>
                        <m:r>
                          <a:rPr lang="en-US" sz="2400" i="1">
                            <a:solidFill>
                              <a:srgbClr val="C00000"/>
                            </a:solidFill>
                            <a:latin typeface="Cambria Math" charset="0"/>
                          </a:rPr>
                          <m:t>𝑆</m:t>
                        </m:r>
                      </m:e>
                      <m:sub>
                        <m:sSub>
                          <m:sSubPr>
                            <m:ctrlPr>
                              <a:rPr lang="en-GB" sz="2400" i="1">
                                <a:solidFill>
                                  <a:srgbClr val="C00000"/>
                                </a:solidFill>
                                <a:latin typeface="Cambria Math" charset="0"/>
                              </a:rPr>
                            </m:ctrlPr>
                          </m:sSubPr>
                          <m:e>
                            <m:r>
                              <a:rPr lang="en-US" sz="2400" i="1">
                                <a:solidFill>
                                  <a:srgbClr val="C00000"/>
                                </a:solidFill>
                                <a:latin typeface="Cambria Math" charset="0"/>
                              </a:rPr>
                              <m:t>𝑡</m:t>
                            </m:r>
                          </m:e>
                          <m:sub>
                            <m:r>
                              <a:rPr lang="en-US" sz="2400" i="1">
                                <a:solidFill>
                                  <a:srgbClr val="C00000"/>
                                </a:solidFill>
                                <a:latin typeface="Cambria Math" charset="0"/>
                              </a:rPr>
                              <m:t>𝑖</m:t>
                            </m:r>
                          </m:sub>
                        </m:sSub>
                      </m:sub>
                    </m:sSub>
                    <m:r>
                      <a:rPr lang="en-US" sz="2400" i="1">
                        <a:solidFill>
                          <a:srgbClr val="C00000"/>
                        </a:solidFill>
                        <a:latin typeface="Cambria Math" charset="0"/>
                      </a:rPr>
                      <m:t>∆</m:t>
                    </m:r>
                    <m:acc>
                      <m:accPr>
                        <m:chr m:val="̂"/>
                        <m:ctrlPr>
                          <a:rPr lang="en-GB" sz="2400" i="1">
                            <a:solidFill>
                              <a:srgbClr val="C00000"/>
                            </a:solidFill>
                            <a:latin typeface="Cambria Math" charset="0"/>
                          </a:rPr>
                        </m:ctrlPr>
                      </m:accPr>
                      <m:e>
                        <m:sSub>
                          <m:sSubPr>
                            <m:ctrlPr>
                              <a:rPr lang="en-GB" sz="2400" i="1">
                                <a:solidFill>
                                  <a:srgbClr val="C00000"/>
                                </a:solidFill>
                                <a:latin typeface="Cambria Math" charset="0"/>
                              </a:rPr>
                            </m:ctrlPr>
                          </m:sSubPr>
                          <m:e>
                            <m:r>
                              <a:rPr lang="en-US" sz="2400" i="1">
                                <a:solidFill>
                                  <a:srgbClr val="C00000"/>
                                </a:solidFill>
                                <a:latin typeface="Cambria Math" charset="0"/>
                              </a:rPr>
                              <m:t>𝑊</m:t>
                            </m:r>
                          </m:e>
                          <m:sub>
                            <m:sSub>
                              <m:sSubPr>
                                <m:ctrlPr>
                                  <a:rPr lang="en-GB" sz="2400" i="1">
                                    <a:solidFill>
                                      <a:srgbClr val="C00000"/>
                                    </a:solidFill>
                                    <a:latin typeface="Cambria Math" charset="0"/>
                                  </a:rPr>
                                </m:ctrlPr>
                              </m:sSubPr>
                              <m:e>
                                <m:r>
                                  <a:rPr lang="en-US" sz="2400" i="1">
                                    <a:solidFill>
                                      <a:srgbClr val="C00000"/>
                                    </a:solidFill>
                                    <a:latin typeface="Cambria Math" charset="0"/>
                                  </a:rPr>
                                  <m:t>𝑡</m:t>
                                </m:r>
                              </m:e>
                              <m:sub>
                                <m:r>
                                  <a:rPr lang="en-US" sz="2400" i="1">
                                    <a:solidFill>
                                      <a:srgbClr val="C00000"/>
                                    </a:solidFill>
                                    <a:latin typeface="Cambria Math" charset="0"/>
                                  </a:rPr>
                                  <m:t>𝑖</m:t>
                                </m:r>
                              </m:sub>
                            </m:sSub>
                          </m:sub>
                        </m:sSub>
                      </m:e>
                    </m:acc>
                  </m:oMath>
                </a14:m>
                <a:r>
                  <a:rPr lang="en-US" sz="2600" dirty="0" smtClean="0"/>
                  <a:t>     (where </a:t>
                </a:r>
                <a14:m>
                  <m:oMath xmlns:m="http://schemas.openxmlformats.org/officeDocument/2006/math">
                    <m:r>
                      <a:rPr lang="en-US" sz="2400" i="1">
                        <a:latin typeface="Cambria Math" charset="0"/>
                      </a:rPr>
                      <m:t>𝑟</m:t>
                    </m:r>
                  </m:oMath>
                </a14:m>
                <a:r>
                  <a:rPr lang="en-US" sz="2400" dirty="0"/>
                  <a:t> is the risk free-rate</a:t>
                </a:r>
                <a:r>
                  <a:rPr lang="en-GB" sz="2400" dirty="0">
                    <a:effectLst/>
                  </a:rPr>
                  <a:t> </a:t>
                </a:r>
                <a:r>
                  <a:rPr lang="en-US" sz="2600" dirty="0" smtClean="0"/>
                  <a:t>)</a:t>
                </a:r>
                <a:br>
                  <a:rPr lang="en-US" sz="2600" dirty="0" smtClean="0"/>
                </a:b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74754"/>
                <a:ext cx="10515600" cy="6235908"/>
              </a:xfrm>
              <a:blipFill rotWithShape="0">
                <a:blip r:embed="rId2"/>
                <a:stretch>
                  <a:fillRect l="-928" t="-1955" r="-1623"/>
                </a:stretch>
              </a:blipFill>
            </p:spPr>
            <p:txBody>
              <a:bodyPr/>
              <a:lstStyle/>
              <a:p>
                <a:r>
                  <a:rPr lang="en-US">
                    <a:noFill/>
                  </a:rPr>
                  <a:t> </a:t>
                </a:r>
              </a:p>
            </p:txBody>
          </p:sp>
        </mc:Fallback>
      </mc:AlternateContent>
    </p:spTree>
    <p:extLst>
      <p:ext uri="{BB962C8B-B14F-4D97-AF65-F5344CB8AC3E}">
        <p14:creationId xmlns:p14="http://schemas.microsoft.com/office/powerpoint/2010/main" val="94678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7134"/>
            <a:ext cx="10515600" cy="6295179"/>
          </a:xfrm>
        </p:spPr>
        <p:txBody>
          <a:bodyPr>
            <a:normAutofit/>
          </a:bodyPr>
          <a:lstStyle/>
          <a:p>
            <a:r>
              <a:rPr lang="en-US" sz="2600" dirty="0" smtClean="0"/>
              <a:t>The above model is then used to generate M simulations, via Monte Carlo, by using the following parameters:</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r>
            <a:br>
              <a:rPr lang="en-US" sz="2600" dirty="0" smtClean="0"/>
            </a:br>
            <a:r>
              <a:rPr lang="en-US" sz="2600" dirty="0" smtClean="0"/>
              <a:t>						</a:t>
            </a:r>
            <a:endParaRPr lang="en-US" sz="2600"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22650073"/>
                  </p:ext>
                </p:extLst>
              </p:nvPr>
            </p:nvGraphicFramePr>
            <p:xfrm>
              <a:off x="119743" y="1359196"/>
              <a:ext cx="3962400" cy="4910974"/>
            </p:xfrm>
            <a:graphic>
              <a:graphicData uri="http://schemas.openxmlformats.org/drawingml/2006/table">
                <a:tbl>
                  <a:tblPr firstRow="1" firstCol="1" bandRow="1">
                    <a:tableStyleId>{91EBBBCC-DAD2-459C-BE2E-F6DE35CF9A28}</a:tableStyleId>
                  </a:tblPr>
                  <a:tblGrid>
                    <a:gridCol w="2764971"/>
                    <a:gridCol w="1197429"/>
                  </a:tblGrid>
                  <a:tr h="451705">
                    <a:tc>
                      <a:txBody>
                        <a:bodyPr/>
                        <a:lstStyle/>
                        <a:p>
                          <a:pPr marL="269875" algn="ctr">
                            <a:spcAft>
                              <a:spcPts val="0"/>
                            </a:spcAft>
                          </a:pPr>
                          <a:r>
                            <a:rPr lang="en-US" sz="1400" dirty="0">
                              <a:effectLst/>
                            </a:rPr>
                            <a:t>Parameters</a:t>
                          </a:r>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269875" algn="ctr">
                            <a:spcAft>
                              <a:spcPts val="0"/>
                            </a:spcAft>
                          </a:pPr>
                          <a:r>
                            <a:rPr lang="en-US" sz="1400" dirty="0" smtClean="0">
                              <a:effectLst/>
                              <a:latin typeface="+mn-lt"/>
                              <a:ea typeface="+mn-ea"/>
                              <a:cs typeface="+mn-cs"/>
                            </a:rPr>
                            <a:t>Value</a:t>
                          </a:r>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𝐼𝑛𝑐𝑒𝑝𝑡𝑖𝑜𝑛</m:t>
                                </m:r>
                                <m:r>
                                  <a:rPr lang="en-US" sz="1400">
                                    <a:effectLst/>
                                    <a:latin typeface="Cambria Math" charset="0"/>
                                  </a:rPr>
                                  <m:t> </m:t>
                                </m:r>
                                <m:r>
                                  <a:rPr lang="en-US" sz="1400">
                                    <a:effectLst/>
                                    <a:latin typeface="Cambria Math" charset="0"/>
                                  </a:rPr>
                                  <m:t>𝑡𝑖𝑚𝑒</m:t>
                                </m:r>
                                <m:r>
                                  <a:rPr lang="en-US" sz="1400">
                                    <a:effectLst/>
                                    <a:latin typeface="Cambria Math" charset="0"/>
                                  </a:rPr>
                                  <m:t> (</m:t>
                                </m:r>
                                <m:sSub>
                                  <m:sSubPr>
                                    <m:ctrlPr>
                                      <a:rPr lang="en-GB" sz="1400" i="1">
                                        <a:effectLst/>
                                        <a:latin typeface="Cambria Math" charset="0"/>
                                      </a:rPr>
                                    </m:ctrlPr>
                                  </m:sSubPr>
                                  <m:e>
                                    <m:r>
                                      <a:rPr lang="en-US" sz="1400">
                                        <a:effectLst/>
                                        <a:latin typeface="Cambria Math" charset="0"/>
                                      </a:rPr>
                                      <m:t>𝑡</m:t>
                                    </m:r>
                                  </m:e>
                                  <m:sub>
                                    <m:r>
                                      <a:rPr lang="en-US" sz="1400">
                                        <a:effectLst/>
                                        <a:latin typeface="Cambria Math" charset="0"/>
                                      </a:rPr>
                                      <m:t>0</m:t>
                                    </m:r>
                                  </m:sub>
                                </m:sSub>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0</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𝑀𝑎𝑡𝑢𝑟𝑖𝑡𝑦</m:t>
                                </m:r>
                                <m:r>
                                  <a:rPr lang="en-US" sz="1400">
                                    <a:effectLst/>
                                    <a:latin typeface="Cambria Math" charset="0"/>
                                  </a:rPr>
                                  <m:t> </m:t>
                                </m:r>
                                <m:r>
                                  <a:rPr lang="en-US" sz="1400">
                                    <a:effectLst/>
                                    <a:latin typeface="Cambria Math" charset="0"/>
                                  </a:rPr>
                                  <m:t>𝑡𝑖𝑚𝑒</m:t>
                                </m:r>
                                <m:r>
                                  <a:rPr lang="en-US" sz="1400">
                                    <a:effectLst/>
                                    <a:latin typeface="Cambria Math" charset="0"/>
                                  </a:rPr>
                                  <m:t> (</m:t>
                                </m:r>
                                <m:r>
                                  <a:rPr lang="en-US" sz="1400">
                                    <a:effectLst/>
                                    <a:latin typeface="Cambria Math" charset="0"/>
                                  </a:rPr>
                                  <m:t>𝑇</m:t>
                                </m:r>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1</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𝑇𝑖𝑚𝑒</m:t>
                                </m:r>
                                <m:r>
                                  <a:rPr lang="en-US" sz="1400">
                                    <a:effectLst/>
                                    <a:latin typeface="Cambria Math" charset="0"/>
                                  </a:rPr>
                                  <m:t> </m:t>
                                </m:r>
                                <m:r>
                                  <a:rPr lang="en-US" sz="1400">
                                    <a:effectLst/>
                                    <a:latin typeface="Cambria Math" charset="0"/>
                                  </a:rPr>
                                  <m:t>𝑠𝑡𝑒𝑝𝑠</m:t>
                                </m:r>
                                <m:r>
                                  <a:rPr lang="en-US" sz="1400">
                                    <a:effectLst/>
                                    <a:latin typeface="Cambria Math" charset="0"/>
                                  </a:rPr>
                                  <m:t> (</m:t>
                                </m:r>
                                <m:r>
                                  <a:rPr lang="en-US" sz="1400">
                                    <a:effectLst/>
                                    <a:latin typeface="Cambria Math" charset="0"/>
                                  </a:rPr>
                                  <m:t>𝑁</m:t>
                                </m:r>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1000</m:t>
                                </m:r>
                              </m:oMath>
                            </m:oMathPara>
                          </a14:m>
                          <a:endParaRPr lang="en-GB" sz="140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845629">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𝑆𝑡𝑒𝑝</m:t>
                                </m:r>
                                <m:r>
                                  <a:rPr lang="en-US" sz="1400">
                                    <a:effectLst/>
                                    <a:latin typeface="Cambria Math" charset="0"/>
                                  </a:rPr>
                                  <m:t> </m:t>
                                </m:r>
                                <m:r>
                                  <a:rPr lang="en-US" sz="1400">
                                    <a:effectLst/>
                                    <a:latin typeface="Cambria Math" charset="0"/>
                                  </a:rPr>
                                  <m:t>𝑠𝑖𝑧𝑒</m:t>
                                </m:r>
                                <m:r>
                                  <a:rPr lang="en-US" sz="1400">
                                    <a:effectLst/>
                                    <a:latin typeface="Cambria Math" charset="0"/>
                                  </a:rPr>
                                  <m:t> </m:t>
                                </m:r>
                                <m:d>
                                  <m:dPr>
                                    <m:ctrlPr>
                                      <a:rPr lang="en-GB" sz="1400" i="1">
                                        <a:effectLst/>
                                        <a:latin typeface="Cambria Math" charset="0"/>
                                      </a:rPr>
                                    </m:ctrlPr>
                                  </m:dPr>
                                  <m:e>
                                    <m:r>
                                      <a:rPr lang="en-US" sz="1400">
                                        <a:effectLst/>
                                        <a:latin typeface="Cambria Math" charset="0"/>
                                      </a:rPr>
                                      <m:t>∆</m:t>
                                    </m:r>
                                    <m:r>
                                      <a:rPr lang="en-US" sz="1400">
                                        <a:effectLst/>
                                        <a:latin typeface="Cambria Math" charset="0"/>
                                      </a:rPr>
                                      <m:t>𝑡</m:t>
                                    </m:r>
                                  </m:e>
                                </m:d>
                                <m:r>
                                  <a:rPr lang="en-US" sz="1400">
                                    <a:effectLst/>
                                    <a:latin typeface="Cambria Math" charset="0"/>
                                  </a:rPr>
                                  <m:t>=</m:t>
                                </m:r>
                                <m:f>
                                  <m:fPr>
                                    <m:ctrlPr>
                                      <a:rPr lang="en-GB" sz="1400" i="1">
                                        <a:effectLst/>
                                        <a:latin typeface="Cambria Math" charset="0"/>
                                      </a:rPr>
                                    </m:ctrlPr>
                                  </m:fPr>
                                  <m:num>
                                    <m:r>
                                      <a:rPr lang="en-US" sz="1400">
                                        <a:effectLst/>
                                        <a:latin typeface="Cambria Math" charset="0"/>
                                      </a:rPr>
                                      <m:t>1</m:t>
                                    </m:r>
                                  </m:num>
                                  <m:den>
                                    <m:r>
                                      <a:rPr lang="en-US" sz="1400">
                                        <a:effectLst/>
                                        <a:latin typeface="Cambria Math" charset="0"/>
                                      </a:rPr>
                                      <m:t>𝑁</m:t>
                                    </m:r>
                                  </m:den>
                                </m:f>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0.001</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𝑉𝑜𝑙𝑎𝑡𝑖𝑙𝑡𝑖𝑦</m:t>
                                </m:r>
                                <m:r>
                                  <a:rPr lang="en-US" sz="1400">
                                    <a:effectLst/>
                                    <a:latin typeface="Cambria Math" charset="0"/>
                                  </a:rPr>
                                  <m:t> </m:t>
                                </m:r>
                                <m:r>
                                  <a:rPr lang="en-US" sz="1400">
                                    <a:effectLst/>
                                    <a:latin typeface="Cambria Math" charset="0"/>
                                  </a:rPr>
                                  <m:t>𝑜𝑓</m:t>
                                </m:r>
                                <m:r>
                                  <a:rPr lang="en-US" sz="1400">
                                    <a:effectLst/>
                                    <a:latin typeface="Cambria Math" charset="0"/>
                                  </a:rPr>
                                  <m:t> </m:t>
                                </m:r>
                                <m:r>
                                  <a:rPr lang="en-US" sz="1400">
                                    <a:effectLst/>
                                    <a:latin typeface="Cambria Math" charset="0"/>
                                  </a:rPr>
                                  <m:t>𝑠𝑡𝑜𝑐𝑘</m:t>
                                </m:r>
                                <m:r>
                                  <a:rPr lang="en-US" sz="1400">
                                    <a:effectLst/>
                                    <a:latin typeface="Cambria Math" charset="0"/>
                                  </a:rPr>
                                  <m:t> </m:t>
                                </m:r>
                                <m:r>
                                  <a:rPr lang="en-US" sz="1400">
                                    <a:effectLst/>
                                    <a:latin typeface="Cambria Math" charset="0"/>
                                  </a:rPr>
                                  <m:t>𝑝𝑟𝑖𝑐𝑒𝑠</m:t>
                                </m:r>
                                <m:r>
                                  <a:rPr lang="en-US" sz="1400">
                                    <a:effectLst/>
                                    <a:latin typeface="Cambria Math" charset="0"/>
                                  </a:rPr>
                                  <m:t> (</m:t>
                                </m:r>
                                <m:r>
                                  <a:rPr lang="en-US" sz="1400">
                                    <a:effectLst/>
                                    <a:latin typeface="Cambria Math" charset="0"/>
                                  </a:rPr>
                                  <m:t>𝜎</m:t>
                                </m:r>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0.2</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𝑆𝑡𝑜𝑐𝑘</m:t>
                                </m:r>
                                <m:r>
                                  <a:rPr lang="en-US" sz="1400">
                                    <a:effectLst/>
                                    <a:latin typeface="Cambria Math" charset="0"/>
                                  </a:rPr>
                                  <m:t> </m:t>
                                </m:r>
                                <m:r>
                                  <a:rPr lang="en-US" sz="1400">
                                    <a:effectLst/>
                                    <a:latin typeface="Cambria Math" charset="0"/>
                                  </a:rPr>
                                  <m:t>𝑝𝑟𝑖𝑐𝑒𝑠</m:t>
                                </m:r>
                                <m:r>
                                  <a:rPr lang="en-US" sz="1400">
                                    <a:effectLst/>
                                    <a:latin typeface="Cambria Math" charset="0"/>
                                  </a:rPr>
                                  <m:t> </m:t>
                                </m:r>
                                <m:r>
                                  <a:rPr lang="en-US" sz="1400">
                                    <a:effectLst/>
                                    <a:latin typeface="Cambria Math" charset="0"/>
                                  </a:rPr>
                                  <m:t>𝑎𝑡</m:t>
                                </m:r>
                                <m:r>
                                  <a:rPr lang="en-US" sz="1400">
                                    <a:effectLst/>
                                    <a:latin typeface="Cambria Math" charset="0"/>
                                  </a:rPr>
                                  <m:t> </m:t>
                                </m:r>
                                <m:r>
                                  <a:rPr lang="en-US" sz="1400">
                                    <a:effectLst/>
                                    <a:latin typeface="Cambria Math" charset="0"/>
                                  </a:rPr>
                                  <m:t>𝑖𝑛𝑐𝑒𝑝𝑡𝑖𝑜𝑛</m:t>
                                </m:r>
                                <m:r>
                                  <a:rPr lang="en-US" sz="1400">
                                    <a:effectLst/>
                                    <a:latin typeface="Cambria Math" charset="0"/>
                                  </a:rPr>
                                  <m:t> (</m:t>
                                </m:r>
                                <m:sSub>
                                  <m:sSubPr>
                                    <m:ctrlPr>
                                      <a:rPr lang="en-GB" sz="1400" i="1">
                                        <a:effectLst/>
                                        <a:latin typeface="Cambria Math" charset="0"/>
                                      </a:rPr>
                                    </m:ctrlPr>
                                  </m:sSubPr>
                                  <m:e>
                                    <m:r>
                                      <a:rPr lang="en-US" sz="1400">
                                        <a:effectLst/>
                                        <a:latin typeface="Cambria Math" charset="0"/>
                                      </a:rPr>
                                      <m:t> </m:t>
                                    </m:r>
                                    <m:r>
                                      <a:rPr lang="en-US" sz="1400">
                                        <a:effectLst/>
                                        <a:latin typeface="Cambria Math" charset="0"/>
                                      </a:rPr>
                                      <m:t>𝑆</m:t>
                                    </m:r>
                                  </m:e>
                                  <m:sub>
                                    <m:r>
                                      <a:rPr lang="en-US" sz="1400">
                                        <a:effectLst/>
                                        <a:latin typeface="Cambria Math" charset="0"/>
                                      </a:rPr>
                                      <m:t>0</m:t>
                                    </m:r>
                                  </m:sub>
                                </m:sSub>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10</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𝑆𝑡𝑟𝑖𝑘𝑒</m:t>
                                </m:r>
                                <m:r>
                                  <a:rPr lang="en-US" sz="1400">
                                    <a:effectLst/>
                                    <a:latin typeface="Cambria Math" charset="0"/>
                                  </a:rPr>
                                  <m:t> </m:t>
                                </m:r>
                                <m:r>
                                  <a:rPr lang="en-US" sz="1400">
                                    <a:effectLst/>
                                    <a:latin typeface="Cambria Math" charset="0"/>
                                  </a:rPr>
                                  <m:t>𝑝𝑟𝑖𝑐𝑒</m:t>
                                </m:r>
                                <m:r>
                                  <a:rPr lang="en-US" sz="1400">
                                    <a:effectLst/>
                                    <a:latin typeface="Cambria Math" charset="0"/>
                                  </a:rPr>
                                  <m:t> (</m:t>
                                </m:r>
                                <m:r>
                                  <a:rPr lang="en-US" sz="1400">
                                    <a:effectLst/>
                                    <a:latin typeface="Cambria Math" charset="0"/>
                                  </a:rPr>
                                  <m:t>𝐾</m:t>
                                </m:r>
                                <m:r>
                                  <a:rPr lang="en-US" sz="1400">
                                    <a:effectLst/>
                                    <a:latin typeface="Cambria Math" charset="0"/>
                                  </a:rPr>
                                  <m:t>)</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14</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𝑅𝑖𝑠𝑘</m:t>
                                </m:r>
                                <m:r>
                                  <a:rPr lang="en-US" sz="1400">
                                    <a:effectLst/>
                                    <a:latin typeface="Cambria Math" charset="0"/>
                                  </a:rPr>
                                  <m:t> </m:t>
                                </m:r>
                                <m:r>
                                  <a:rPr lang="en-US" sz="1400">
                                    <a:effectLst/>
                                    <a:latin typeface="Cambria Math" charset="0"/>
                                  </a:rPr>
                                  <m:t>𝑓𝑟𝑒𝑒</m:t>
                                </m:r>
                                <m:r>
                                  <a:rPr lang="en-US" sz="1400">
                                    <a:effectLst/>
                                    <a:latin typeface="Cambria Math" charset="0"/>
                                  </a:rPr>
                                  <m:t> </m:t>
                                </m:r>
                                <m:r>
                                  <a:rPr lang="en-US" sz="1400">
                                    <a:effectLst/>
                                    <a:latin typeface="Cambria Math" charset="0"/>
                                  </a:rPr>
                                  <m:t>𝑖𝑛𝑡𝑒𝑟𝑒𝑠𝑡</m:t>
                                </m:r>
                                <m:r>
                                  <a:rPr lang="en-US" sz="1400">
                                    <a:effectLst/>
                                    <a:latin typeface="Cambria Math" charset="0"/>
                                  </a:rPr>
                                  <m:t> </m:t>
                                </m:r>
                                <m:r>
                                  <a:rPr lang="en-US" sz="1400">
                                    <a:effectLst/>
                                    <a:latin typeface="Cambria Math" charset="0"/>
                                  </a:rPr>
                                  <m:t>𝑟𝑎𝑡𝑒</m:t>
                                </m:r>
                                <m:r>
                                  <a:rPr lang="en-US" sz="1400">
                                    <a:effectLst/>
                                    <a:latin typeface="Cambria Math" charset="0"/>
                                  </a:rPr>
                                  <m:t> (</m:t>
                                </m:r>
                                <m:r>
                                  <a:rPr lang="en-US" sz="1400">
                                    <a:effectLst/>
                                    <a:latin typeface="Cambria Math" charset="0"/>
                                  </a:rPr>
                                  <m:t>𝑟</m:t>
                                </m:r>
                                <m:r>
                                  <a:rPr lang="en-US" sz="1400">
                                    <a:effectLst/>
                                    <a:latin typeface="Cambria Math" charset="0"/>
                                  </a:rPr>
                                  <m:t>)</m:t>
                                </m:r>
                              </m:oMath>
                            </m:oMathPara>
                          </a14:m>
                          <a:endParaRPr lang="en-GB" sz="140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0.1</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r>
                  <a:tr h="451705">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𝑁𝑢𝑚𝑏𝑒𝑟</m:t>
                                </m:r>
                                <m:r>
                                  <a:rPr lang="en-US" sz="1400">
                                    <a:effectLst/>
                                    <a:latin typeface="Cambria Math" charset="0"/>
                                  </a:rPr>
                                  <m:t> </m:t>
                                </m:r>
                                <m:r>
                                  <a:rPr lang="en-US" sz="1400">
                                    <a:effectLst/>
                                    <a:latin typeface="Cambria Math" charset="0"/>
                                  </a:rPr>
                                  <m:t>𝑜𝑓</m:t>
                                </m:r>
                                <m:r>
                                  <a:rPr lang="en-US" sz="1400">
                                    <a:effectLst/>
                                    <a:latin typeface="Cambria Math" charset="0"/>
                                  </a:rPr>
                                  <m:t> </m:t>
                                </m:r>
                                <m:r>
                                  <a:rPr lang="en-US" sz="1400">
                                    <a:effectLst/>
                                    <a:latin typeface="Cambria Math" charset="0"/>
                                  </a:rPr>
                                  <m:t>𝑠𝑖𝑚𝑢𝑙𝑎𝑡𝑖𝑜𝑛𝑠</m:t>
                                </m:r>
                                <m:r>
                                  <a:rPr lang="en-US" sz="1400">
                                    <a:effectLst/>
                                    <a:latin typeface="Cambria Math" charset="0"/>
                                  </a:rPr>
                                  <m:t> (</m:t>
                                </m:r>
                                <m:r>
                                  <a:rPr lang="en-US" sz="1400">
                                    <a:effectLst/>
                                    <a:latin typeface="Cambria Math" charset="0"/>
                                  </a:rPr>
                                  <m:t>𝑀</m:t>
                                </m:r>
                                <m:r>
                                  <a:rPr lang="en-US" sz="1400">
                                    <a:effectLst/>
                                    <a:latin typeface="Cambria Math" charset="0"/>
                                  </a:rPr>
                                  <m:t>)</m:t>
                                </m:r>
                              </m:oMath>
                            </m:oMathPara>
                          </a14:m>
                          <a:endParaRPr lang="en-GB" sz="140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269875">
                            <a:spcAft>
                              <a:spcPts val="0"/>
                            </a:spcAft>
                          </a:pPr>
                          <a14:m>
                            <m:oMathPara xmlns:m="http://schemas.openxmlformats.org/officeDocument/2006/math">
                              <m:oMathParaPr>
                                <m:jc m:val="centerGroup"/>
                              </m:oMathParaPr>
                              <m:oMath xmlns:m="http://schemas.openxmlformats.org/officeDocument/2006/math">
                                <m:r>
                                  <a:rPr lang="en-US" sz="1400">
                                    <a:effectLst/>
                                    <a:latin typeface="Cambria Math" charset="0"/>
                                  </a:rPr>
                                  <m:t>1000000</m:t>
                                </m:r>
                              </m:oMath>
                            </m:oMathPara>
                          </a14:m>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22650073"/>
                  </p:ext>
                </p:extLst>
              </p:nvPr>
            </p:nvGraphicFramePr>
            <p:xfrm>
              <a:off x="119743" y="1359196"/>
              <a:ext cx="3962400" cy="4910974"/>
            </p:xfrm>
            <a:graphic>
              <a:graphicData uri="http://schemas.openxmlformats.org/drawingml/2006/table">
                <a:tbl>
                  <a:tblPr firstRow="1" firstCol="1" bandRow="1">
                    <a:tableStyleId>{91EBBBCC-DAD2-459C-BE2E-F6DE35CF9A28}</a:tableStyleId>
                  </a:tblPr>
                  <a:tblGrid>
                    <a:gridCol w="2764971"/>
                    <a:gridCol w="1197429"/>
                  </a:tblGrid>
                  <a:tr h="451705">
                    <a:tc>
                      <a:txBody>
                        <a:bodyPr/>
                        <a:lstStyle/>
                        <a:p>
                          <a:pPr marL="269875" algn="ctr">
                            <a:spcAft>
                              <a:spcPts val="0"/>
                            </a:spcAft>
                          </a:pPr>
                          <a:r>
                            <a:rPr lang="en-US" sz="1400" dirty="0">
                              <a:effectLst/>
                            </a:rPr>
                            <a:t>Parameters</a:t>
                          </a:r>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269875" algn="ctr">
                            <a:spcAft>
                              <a:spcPts val="0"/>
                            </a:spcAft>
                          </a:pPr>
                          <a:r>
                            <a:rPr lang="en-US" sz="1400" dirty="0" smtClean="0">
                              <a:effectLst/>
                              <a:latin typeface="+mn-lt"/>
                              <a:ea typeface="+mn-ea"/>
                              <a:cs typeface="+mn-cs"/>
                            </a:rPr>
                            <a:t>Value</a:t>
                          </a:r>
                          <a:endParaRPr lang="en-GB" sz="1400" dirty="0">
                            <a:effectLst/>
                            <a:latin typeface="Calibri" charset="0"/>
                            <a:ea typeface="Calibri" charset="0"/>
                            <a:cs typeface="Times New Roman"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102703" r="-44493" b="-947297"/>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102703" r="-2538" b="-947297"/>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200000" r="-44493" b="-834667"/>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200000" r="-2538" b="-834667"/>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304054" r="-44493" b="-745946"/>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304054" r="-2538" b="-745946"/>
                          </a:stretch>
                        </a:blipFill>
                      </a:tcPr>
                    </a:tc>
                  </a:tr>
                  <a:tr h="845629">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215108" r="-44493" b="-297122"/>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215108" r="-2538" b="-297122"/>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591892" r="-44493" b="-458108"/>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591892" r="-2538" b="-458108"/>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691892" r="-44493" b="-358108"/>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691892" r="-2538" b="-358108"/>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781333" r="-44493" b="-253333"/>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781333" r="-2538" b="-253333"/>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441" t="-893243" r="-44493" b="-156757"/>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blipFill rotWithShape="0">
                          <a:blip r:embed="rId2"/>
                          <a:stretch>
                            <a:fillRect l="-231472" t="-893243" r="-2538" b="-156757"/>
                          </a:stretch>
                        </a:blipFill>
                      </a:tcPr>
                    </a:tc>
                  </a:tr>
                  <a:tr h="451705">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blipFill rotWithShape="0">
                          <a:blip r:embed="rId2"/>
                          <a:stretch>
                            <a:fillRect l="-441" t="-993243" r="-44493" b="-56757"/>
                          </a:stretch>
                        </a:blipFill>
                      </a:tcPr>
                    </a:tc>
                    <a:tc>
                      <a:txBody>
                        <a:bodyPr/>
                        <a:lstStyle/>
                        <a:p>
                          <a:endParaRPr lang="en-US"/>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blipFill rotWithShape="0">
                          <a:blip r:embed="rId2"/>
                          <a:stretch>
                            <a:fillRect l="-231472" t="-993243" r="-2538" b="-56757"/>
                          </a:stretch>
                        </a:blipFill>
                      </a:tcPr>
                    </a:tc>
                  </a:tr>
                </a:tbl>
              </a:graphicData>
            </a:graphic>
          </p:graphicFrame>
        </mc:Fallback>
      </mc:AlternateContent>
      <p:pic>
        <p:nvPicPr>
          <p:cNvPr id="8" name="Picture 7" descr="Stock%20prices.png"/>
          <p:cNvPicPr/>
          <p:nvPr/>
        </p:nvPicPr>
        <p:blipFill>
          <a:blip r:embed="rId3">
            <a:extLst>
              <a:ext uri="{28A0092B-C50C-407E-A947-70E740481C1C}">
                <a14:useLocalDpi xmlns:a14="http://schemas.microsoft.com/office/drawing/2010/main" val="0"/>
              </a:ext>
            </a:extLst>
          </a:blip>
          <a:srcRect/>
          <a:stretch>
            <a:fillRect/>
          </a:stretch>
        </p:blipFill>
        <p:spPr bwMode="auto">
          <a:xfrm>
            <a:off x="4234543" y="1359196"/>
            <a:ext cx="7837714" cy="4910974"/>
          </a:xfrm>
          <a:prstGeom prst="rect">
            <a:avLst/>
          </a:prstGeom>
          <a:noFill/>
          <a:ln w="19050">
            <a:solidFill>
              <a:schemeClr val="tx1"/>
            </a:solidFill>
          </a:ln>
        </p:spPr>
      </p:pic>
    </p:spTree>
    <p:extLst>
      <p:ext uri="{BB962C8B-B14F-4D97-AF65-F5344CB8AC3E}">
        <p14:creationId xmlns:p14="http://schemas.microsoft.com/office/powerpoint/2010/main" val="56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9912"/>
          </a:xfrm>
        </p:spPr>
        <p:txBody>
          <a:bodyPr>
            <a:normAutofit/>
          </a:bodyPr>
          <a:lstStyle/>
          <a:p>
            <a:pPr algn="ctr"/>
            <a:r>
              <a:rPr lang="en-US" sz="4000" b="1" u="sng" dirty="0" smtClean="0"/>
              <a:t>Options</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48032"/>
                <a:ext cx="10515600" cy="5523471"/>
              </a:xfrm>
            </p:spPr>
            <p:txBody>
              <a:bodyPr>
                <a:normAutofit/>
              </a:bodyPr>
              <a:lstStyle/>
              <a:p>
                <a:r>
                  <a:rPr lang="en-US" sz="2600" u="sng" dirty="0" smtClean="0"/>
                  <a:t>Price of an option </a:t>
                </a:r>
                <a:r>
                  <a:rPr lang="en-US" sz="2600" dirty="0" smtClean="0"/>
                  <a:t>at inception, </a:t>
                </a:r>
                <a:r>
                  <a:rPr lang="en-US" sz="2600" dirty="0"/>
                  <a:t>can be represented as the discounted expectation of the final pay-off of the option, under the risk neutral measure </a:t>
                </a:r>
                <a:r>
                  <a:rPr lang="en-US" sz="2600" dirty="0" smtClean="0"/>
                  <a:t>Q</a:t>
                </a:r>
                <a:r>
                  <a:rPr lang="en-GB" sz="2600" dirty="0" smtClean="0"/>
                  <a:t>,</a:t>
                </a:r>
                <a:br>
                  <a:rPr lang="en-GB" sz="2600" dirty="0" smtClean="0"/>
                </a:br>
                <a:r>
                  <a:rPr lang="en-GB" sz="2600" dirty="0" smtClean="0"/>
                  <a:t>				</a:t>
                </a:r>
                <a14:m>
                  <m:oMath xmlns:m="http://schemas.openxmlformats.org/officeDocument/2006/math">
                    <m:r>
                      <a:rPr lang="en-US" sz="2200" i="1">
                        <a:latin typeface="Cambria Math" charset="0"/>
                      </a:rPr>
                      <m:t>𝑃</m:t>
                    </m:r>
                    <m:r>
                      <a:rPr lang="en-US" sz="2200" i="1">
                        <a:latin typeface="Cambria Math" charset="0"/>
                      </a:rPr>
                      <m:t>=</m:t>
                    </m:r>
                    <m:sSub>
                      <m:sSubPr>
                        <m:ctrlPr>
                          <a:rPr lang="en-GB" sz="2200" i="1">
                            <a:latin typeface="Cambria Math" charset="0"/>
                          </a:rPr>
                        </m:ctrlPr>
                      </m:sSubPr>
                      <m:e>
                        <m:r>
                          <a:rPr lang="en-US" sz="2200" i="1">
                            <a:latin typeface="Cambria Math" charset="0"/>
                          </a:rPr>
                          <m:t>𝐸</m:t>
                        </m:r>
                      </m:e>
                      <m:sub>
                        <m:r>
                          <a:rPr lang="en-US" sz="2200" i="1">
                            <a:latin typeface="Cambria Math" charset="0"/>
                          </a:rPr>
                          <m:t>𝑄</m:t>
                        </m:r>
                      </m:sub>
                    </m:sSub>
                    <m:d>
                      <m:dPr>
                        <m:ctrlPr>
                          <a:rPr lang="en-GB" sz="2200" i="1">
                            <a:latin typeface="Cambria Math" charset="0"/>
                          </a:rPr>
                        </m:ctrlPr>
                      </m:dPr>
                      <m:e>
                        <m:sSup>
                          <m:sSupPr>
                            <m:ctrlPr>
                              <a:rPr lang="en-GB" sz="2200" i="1">
                                <a:latin typeface="Cambria Math" charset="0"/>
                              </a:rPr>
                            </m:ctrlPr>
                          </m:sSupPr>
                          <m:e>
                            <m:r>
                              <a:rPr lang="en-US" sz="2200" i="1">
                                <a:latin typeface="Cambria Math" charset="0"/>
                              </a:rPr>
                              <m:t>𝑒</m:t>
                            </m:r>
                          </m:e>
                          <m:sup>
                            <m:r>
                              <a:rPr lang="en-US" sz="2200" i="1">
                                <a:latin typeface="Cambria Math" charset="0"/>
                              </a:rPr>
                              <m:t>−</m:t>
                            </m:r>
                            <m:r>
                              <a:rPr lang="en-US" sz="2200" i="1">
                                <a:latin typeface="Cambria Math" charset="0"/>
                              </a:rPr>
                              <m:t>𝑟𝑇</m:t>
                            </m:r>
                          </m:sup>
                        </m:sSup>
                        <m:r>
                          <a:rPr lang="en-US" sz="2200" i="1">
                            <a:latin typeface="Cambria Math" charset="0"/>
                          </a:rPr>
                          <m:t>𝑓</m:t>
                        </m:r>
                        <m:d>
                          <m:dPr>
                            <m:ctrlPr>
                              <a:rPr lang="en-GB" sz="2200" i="1">
                                <a:latin typeface="Cambria Math" charset="0"/>
                              </a:rPr>
                            </m:ctrlPr>
                          </m:dPr>
                          <m:e>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e>
                        </m:d>
                      </m:e>
                    </m:d>
                  </m:oMath>
                </a14:m>
                <a:r>
                  <a:rPr lang="en-GB" sz="2400" dirty="0">
                    <a:effectLst/>
                  </a:rPr>
                  <a:t> </a:t>
                </a:r>
                <a:r>
                  <a:rPr lang="en-GB" sz="2400" dirty="0" smtClean="0">
                    <a:effectLst/>
                  </a:rPr>
                  <a:t/>
                </a:r>
                <a:br>
                  <a:rPr lang="en-GB" sz="2400" dirty="0" smtClean="0">
                    <a:effectLst/>
                  </a:rPr>
                </a:br>
                <a:r>
                  <a:rPr lang="en-GB" sz="2600" dirty="0" smtClean="0">
                    <a:effectLst/>
                  </a:rPr>
                  <a:t>where</a:t>
                </a:r>
                <a:r>
                  <a:rPr lang="en-GB" sz="2400" dirty="0" smtClean="0">
                    <a:effectLst/>
                  </a:rPr>
                  <a:t> </a:t>
                </a:r>
                <a14:m>
                  <m:oMath xmlns:m="http://schemas.openxmlformats.org/officeDocument/2006/math">
                    <m:r>
                      <a:rPr lang="en-US" sz="2400" i="1">
                        <a:latin typeface="Cambria Math" charset="0"/>
                      </a:rPr>
                      <m:t>𝑓</m:t>
                    </m:r>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r>
                      <a:rPr lang="en-US" sz="2400" i="1">
                        <a:latin typeface="Cambria Math" charset="0"/>
                      </a:rPr>
                      <m:t>)</m:t>
                    </m:r>
                  </m:oMath>
                </a14:m>
                <a:r>
                  <a:rPr lang="en-US" sz="2400" dirty="0"/>
                  <a:t> </a:t>
                </a:r>
                <a:r>
                  <a:rPr lang="en-US" sz="2600" dirty="0"/>
                  <a:t>is the pay-off function. </a:t>
                </a:r>
                <a:endParaRPr lang="en-US" sz="2600" dirty="0" smtClean="0"/>
              </a:p>
              <a:p>
                <a:r>
                  <a:rPr lang="en-US" sz="2600" dirty="0" smtClean="0"/>
                  <a:t>Since we </a:t>
                </a:r>
                <a:r>
                  <a:rPr lang="en-US" sz="2600" dirty="0"/>
                  <a:t>have used the </a:t>
                </a:r>
                <a:r>
                  <a:rPr lang="en-US" sz="2600" u="sng" dirty="0"/>
                  <a:t>European Digital option </a:t>
                </a:r>
                <a:r>
                  <a:rPr lang="en-US" sz="2600" dirty="0"/>
                  <a:t>in our study, which has the pay-off function </a:t>
                </a:r>
                <a14:m>
                  <m:oMath xmlns:m="http://schemas.openxmlformats.org/officeDocument/2006/math">
                    <m:r>
                      <a:rPr lang="en-US" sz="2400" i="1">
                        <a:latin typeface="Cambria Math" charset="0"/>
                      </a:rPr>
                      <m:t>𝑓</m:t>
                    </m:r>
                    <m:d>
                      <m:dPr>
                        <m:ctrlPr>
                          <a:rPr lang="en-GB" sz="2400" i="1">
                            <a:latin typeface="Cambria Math" charset="0"/>
                          </a:rPr>
                        </m:ctrlPr>
                      </m:dPr>
                      <m:e>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e>
                    </m:d>
                    <m:r>
                      <a:rPr lang="en-US" sz="2400" i="1">
                        <a:latin typeface="Cambria Math" charset="0"/>
                      </a:rPr>
                      <m:t>=</m:t>
                    </m:r>
                    <m:sSub>
                      <m:sSubPr>
                        <m:ctrlPr>
                          <a:rPr lang="en-GB" sz="2400" i="1">
                            <a:latin typeface="Cambria Math" charset="0"/>
                          </a:rPr>
                        </m:ctrlPr>
                      </m:sSubPr>
                      <m:e>
                        <m:r>
                          <a:rPr lang="en-US" sz="2400" i="1">
                            <a:latin typeface="Cambria Math" charset="0"/>
                          </a:rPr>
                          <m:t>1</m:t>
                        </m:r>
                      </m:e>
                      <m:sub>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r>
                          <a:rPr lang="en-US" sz="2400" i="1">
                            <a:latin typeface="Cambria Math" charset="0"/>
                          </a:rPr>
                          <m:t>≥</m:t>
                        </m:r>
                        <m:r>
                          <a:rPr lang="en-US" sz="2400" i="1">
                            <a:latin typeface="Cambria Math" charset="0"/>
                          </a:rPr>
                          <m:t>𝐾</m:t>
                        </m:r>
                      </m:sub>
                    </m:sSub>
                  </m:oMath>
                </a14:m>
                <a:r>
                  <a:rPr lang="en-US" sz="2600" dirty="0"/>
                  <a:t> where </a:t>
                </a:r>
                <a14:m>
                  <m:oMath xmlns:m="http://schemas.openxmlformats.org/officeDocument/2006/math">
                    <m:r>
                      <a:rPr lang="en-US" sz="2400" i="1">
                        <a:latin typeface="Cambria Math" charset="0"/>
                      </a:rPr>
                      <m:t>𝐾</m:t>
                    </m:r>
                  </m:oMath>
                </a14:m>
                <a:r>
                  <a:rPr lang="en-US" sz="2600" dirty="0"/>
                  <a:t> is the strike </a:t>
                </a:r>
                <a:r>
                  <a:rPr lang="en-US" sz="2600" dirty="0" smtClean="0"/>
                  <a:t>price, </a:t>
                </a:r>
                <a:r>
                  <a:rPr lang="en-US" sz="2600" dirty="0"/>
                  <a:t>t</a:t>
                </a:r>
                <a:r>
                  <a:rPr lang="en-US" sz="2600" dirty="0" smtClean="0"/>
                  <a:t>herefore</a:t>
                </a:r>
                <a:r>
                  <a:rPr lang="en-US" sz="2600" dirty="0"/>
                  <a:t>, price of the option </a:t>
                </a:r>
                <a:r>
                  <a:rPr lang="en-US" sz="2600" dirty="0" smtClean="0"/>
                  <a:t>becomes</a:t>
                </a:r>
                <a:r>
                  <a:rPr lang="en-US" sz="2400" dirty="0"/>
                  <a:t> </a:t>
                </a:r>
                <a:r>
                  <a:rPr lang="en-US" sz="2400" dirty="0" smtClean="0"/>
                  <a:t/>
                </a:r>
                <a:br>
                  <a:rPr lang="en-US" sz="2400" dirty="0" smtClean="0"/>
                </a:br>
                <a:r>
                  <a:rPr lang="en-US" sz="2400" dirty="0" smtClean="0"/>
                  <a:t>				</a:t>
                </a:r>
                <a14:m>
                  <m:oMath xmlns:m="http://schemas.openxmlformats.org/officeDocument/2006/math">
                    <m:r>
                      <a:rPr lang="en-US" sz="2200" i="1" smtClean="0">
                        <a:solidFill>
                          <a:srgbClr val="C00000"/>
                        </a:solidFill>
                        <a:latin typeface="Cambria Math" charset="0"/>
                      </a:rPr>
                      <m:t>𝑃</m:t>
                    </m:r>
                    <m:r>
                      <a:rPr lang="en-US" sz="2200" i="1" smtClean="0">
                        <a:solidFill>
                          <a:srgbClr val="C00000"/>
                        </a:solidFill>
                        <a:latin typeface="Cambria Math" charset="0"/>
                      </a:rPr>
                      <m:t>=</m:t>
                    </m:r>
                    <m:sSub>
                      <m:sSubPr>
                        <m:ctrlPr>
                          <a:rPr lang="en-GB" sz="2200" i="1">
                            <a:solidFill>
                              <a:srgbClr val="C00000"/>
                            </a:solidFill>
                            <a:latin typeface="Cambria Math" charset="0"/>
                          </a:rPr>
                        </m:ctrlPr>
                      </m:sSubPr>
                      <m:e>
                        <m:r>
                          <a:rPr lang="en-US" sz="2200" i="1">
                            <a:solidFill>
                              <a:srgbClr val="C00000"/>
                            </a:solidFill>
                            <a:latin typeface="Cambria Math" charset="0"/>
                          </a:rPr>
                          <m:t>𝐸</m:t>
                        </m:r>
                      </m:e>
                      <m:sub>
                        <m:r>
                          <a:rPr lang="en-US" sz="2200" i="1">
                            <a:solidFill>
                              <a:srgbClr val="C00000"/>
                            </a:solidFill>
                            <a:latin typeface="Cambria Math" charset="0"/>
                          </a:rPr>
                          <m:t>𝑄</m:t>
                        </m:r>
                      </m:sub>
                    </m:sSub>
                    <m:d>
                      <m:dPr>
                        <m:ctrlPr>
                          <a:rPr lang="en-GB" sz="2200" i="1">
                            <a:solidFill>
                              <a:srgbClr val="C00000"/>
                            </a:solidFill>
                            <a:latin typeface="Cambria Math" charset="0"/>
                          </a:rPr>
                        </m:ctrlPr>
                      </m:dPr>
                      <m:e>
                        <m:sSup>
                          <m:sSupPr>
                            <m:ctrlPr>
                              <a:rPr lang="en-GB" sz="2200" i="1">
                                <a:solidFill>
                                  <a:srgbClr val="C00000"/>
                                </a:solidFill>
                                <a:latin typeface="Cambria Math" charset="0"/>
                              </a:rPr>
                            </m:ctrlPr>
                          </m:sSupPr>
                          <m:e>
                            <m:r>
                              <a:rPr lang="en-US" sz="2200" i="1">
                                <a:solidFill>
                                  <a:srgbClr val="C00000"/>
                                </a:solidFill>
                                <a:latin typeface="Cambria Math" charset="0"/>
                              </a:rPr>
                              <m:t>𝑒</m:t>
                            </m:r>
                          </m:e>
                          <m:sup>
                            <m:r>
                              <a:rPr lang="en-US" sz="2200" i="1">
                                <a:solidFill>
                                  <a:srgbClr val="C00000"/>
                                </a:solidFill>
                                <a:latin typeface="Cambria Math" charset="0"/>
                              </a:rPr>
                              <m:t>−</m:t>
                            </m:r>
                            <m:r>
                              <a:rPr lang="en-US" sz="2200" i="1">
                                <a:solidFill>
                                  <a:srgbClr val="C00000"/>
                                </a:solidFill>
                                <a:latin typeface="Cambria Math" charset="0"/>
                              </a:rPr>
                              <m:t>𝑟𝑇</m:t>
                            </m:r>
                          </m:sup>
                        </m:sSup>
                        <m:sSub>
                          <m:sSubPr>
                            <m:ctrlPr>
                              <a:rPr lang="en-GB" sz="2200" i="1">
                                <a:solidFill>
                                  <a:srgbClr val="C00000"/>
                                </a:solidFill>
                                <a:latin typeface="Cambria Math" charset="0"/>
                              </a:rPr>
                            </m:ctrlPr>
                          </m:sSubPr>
                          <m:e>
                            <m:r>
                              <a:rPr lang="en-US" sz="2200" i="1">
                                <a:solidFill>
                                  <a:srgbClr val="C00000"/>
                                </a:solidFill>
                                <a:latin typeface="Cambria Math" charset="0"/>
                              </a:rPr>
                              <m:t>1</m:t>
                            </m:r>
                          </m:e>
                          <m:sub>
                            <m:sSub>
                              <m:sSubPr>
                                <m:ctrlPr>
                                  <a:rPr lang="en-GB" sz="2200" i="1">
                                    <a:solidFill>
                                      <a:srgbClr val="C00000"/>
                                    </a:solidFill>
                                    <a:latin typeface="Cambria Math" charset="0"/>
                                  </a:rPr>
                                </m:ctrlPr>
                              </m:sSubPr>
                              <m:e>
                                <m:r>
                                  <a:rPr lang="en-US" sz="2200" i="1">
                                    <a:solidFill>
                                      <a:srgbClr val="C00000"/>
                                    </a:solidFill>
                                    <a:latin typeface="Cambria Math" charset="0"/>
                                  </a:rPr>
                                  <m:t>𝑆</m:t>
                                </m:r>
                              </m:e>
                              <m:sub>
                                <m:r>
                                  <a:rPr lang="en-US" sz="2200" i="1">
                                    <a:solidFill>
                                      <a:srgbClr val="C00000"/>
                                    </a:solidFill>
                                    <a:latin typeface="Cambria Math" charset="0"/>
                                  </a:rPr>
                                  <m:t>𝑇</m:t>
                                </m:r>
                              </m:sub>
                            </m:sSub>
                            <m:r>
                              <a:rPr lang="en-US" sz="2200" i="1">
                                <a:solidFill>
                                  <a:srgbClr val="C00000"/>
                                </a:solidFill>
                                <a:latin typeface="Cambria Math" charset="0"/>
                              </a:rPr>
                              <m:t>≥</m:t>
                            </m:r>
                            <m:r>
                              <a:rPr lang="en-US" sz="2200" i="1">
                                <a:solidFill>
                                  <a:srgbClr val="C00000"/>
                                </a:solidFill>
                                <a:latin typeface="Cambria Math" charset="0"/>
                              </a:rPr>
                              <m:t>𝐾</m:t>
                            </m:r>
                          </m:sub>
                        </m:sSub>
                      </m:e>
                    </m:d>
                  </m:oMath>
                </a14:m>
                <a:r>
                  <a:rPr lang="en-US" sz="2400" dirty="0"/>
                  <a:t> </a:t>
                </a:r>
                <a:r>
                  <a:rPr lang="en-US" sz="2400" dirty="0" smtClean="0"/>
                  <a:t/>
                </a:r>
                <a:br>
                  <a:rPr lang="en-US" sz="2400" dirty="0" smtClean="0"/>
                </a:br>
                <a:endParaRPr lang="en-US" sz="2400" dirty="0"/>
              </a:p>
              <a:p>
                <a:r>
                  <a:rPr lang="en-GB" sz="2600" dirty="0" smtClean="0"/>
                  <a:t>The </a:t>
                </a:r>
                <a:r>
                  <a:rPr lang="en-GB" sz="2600" u="sng" dirty="0" smtClean="0"/>
                  <a:t>closed form solution </a:t>
                </a:r>
                <a:r>
                  <a:rPr lang="en-GB" sz="2600" dirty="0" smtClean="0"/>
                  <a:t>exists and can be computed by solving the Black Scholes’ PDE </a:t>
                </a:r>
                <a14:m>
                  <m:oMath xmlns:m="http://schemas.openxmlformats.org/officeDocument/2006/math">
                    <m:r>
                      <m:rPr>
                        <m:sty m:val="p"/>
                      </m:rPr>
                      <a:rPr lang="en-US" sz="2200" b="0" i="0" smtClean="0">
                        <a:latin typeface="Cambria Math" charset="0"/>
                      </a:rPr>
                      <m:t>with</m:t>
                    </m:r>
                    <m:sSub>
                      <m:sSubPr>
                        <m:ctrlPr>
                          <a:rPr lang="en-GB" sz="2200" i="1">
                            <a:latin typeface="Cambria Math" charset="0"/>
                          </a:rPr>
                        </m:ctrlPr>
                      </m:sSubPr>
                      <m:e>
                        <m:r>
                          <a:rPr lang="en-US" sz="2200" b="0" i="1" smtClean="0">
                            <a:latin typeface="Cambria Math" charset="0"/>
                          </a:rPr>
                          <m:t> </m:t>
                        </m:r>
                        <m:r>
                          <a:rPr lang="en-US" sz="2200" i="1">
                            <a:latin typeface="Cambria Math" charset="0"/>
                          </a:rPr>
                          <m:t>𝐶</m:t>
                        </m:r>
                        <m:d>
                          <m:dPr>
                            <m:ctrlPr>
                              <a:rPr lang="en-GB" sz="2200" i="1">
                                <a:latin typeface="Cambria Math" charset="0"/>
                              </a:rPr>
                            </m:ctrlPr>
                          </m:dPr>
                          <m:e>
                            <m:sSub>
                              <m:sSubPr>
                                <m:ctrlPr>
                                  <a:rPr lang="en-GB" sz="2200" i="1">
                                    <a:latin typeface="Cambria Math" charset="0"/>
                                  </a:rPr>
                                </m:ctrlPr>
                              </m:sSubPr>
                              <m:e>
                                <m:r>
                                  <a:rPr lang="en-US" sz="2200" i="1">
                                    <a:latin typeface="Cambria Math" charset="0"/>
                                  </a:rPr>
                                  <m:t>𝑆</m:t>
                                </m:r>
                              </m:e>
                              <m:sub>
                                <m:r>
                                  <a:rPr lang="en-US" sz="2200" i="1">
                                    <a:latin typeface="Cambria Math" charset="0"/>
                                  </a:rPr>
                                  <m:t>𝑡</m:t>
                                </m:r>
                              </m:sub>
                            </m:sSub>
                            <m:r>
                              <a:rPr lang="en-US" sz="2200" i="1">
                                <a:latin typeface="Cambria Math" charset="0"/>
                              </a:rPr>
                              <m:t>,</m:t>
                            </m:r>
                            <m:r>
                              <a:rPr lang="en-US" sz="2200" i="1">
                                <a:latin typeface="Cambria Math" charset="0"/>
                              </a:rPr>
                              <m:t>𝑇</m:t>
                            </m:r>
                          </m:e>
                        </m:d>
                        <m:r>
                          <a:rPr lang="en-US" sz="2200" i="1">
                            <a:latin typeface="Cambria Math" charset="0"/>
                          </a:rPr>
                          <m:t>=1</m:t>
                        </m:r>
                      </m:e>
                      <m:sub>
                        <m:sSub>
                          <m:sSubPr>
                            <m:ctrlPr>
                              <a:rPr lang="en-GB" sz="2200" i="1">
                                <a:latin typeface="Cambria Math" charset="0"/>
                              </a:rPr>
                            </m:ctrlPr>
                          </m:sSubPr>
                          <m:e>
                            <m:r>
                              <a:rPr lang="en-US" sz="2200" i="1">
                                <a:latin typeface="Cambria Math" charset="0"/>
                              </a:rPr>
                              <m:t>𝑆</m:t>
                            </m:r>
                          </m:e>
                          <m:sub>
                            <m:r>
                              <a:rPr lang="en-US" sz="2200" i="1">
                                <a:latin typeface="Cambria Math" charset="0"/>
                              </a:rPr>
                              <m:t>𝑇</m:t>
                            </m:r>
                          </m:sub>
                        </m:sSub>
                        <m:r>
                          <a:rPr lang="en-US" sz="2200" i="1">
                            <a:latin typeface="Cambria Math" charset="0"/>
                          </a:rPr>
                          <m:t>≥</m:t>
                        </m:r>
                        <m:r>
                          <a:rPr lang="en-US" sz="2200" i="1">
                            <a:latin typeface="Cambria Math" charset="0"/>
                          </a:rPr>
                          <m:t>𝐾</m:t>
                        </m:r>
                      </m:sub>
                    </m:sSub>
                  </m:oMath>
                </a14:m>
                <a:r>
                  <a:rPr lang="en-GB" sz="2600" dirty="0" smtClean="0"/>
                  <a:t> </a:t>
                </a:r>
                <a14:m>
                  <m:oMath xmlns:m="http://schemas.openxmlformats.org/officeDocument/2006/math">
                    <m:r>
                      <m:rPr>
                        <m:nor/>
                      </m:rPr>
                      <a:rPr lang="en-US" sz="2600"/>
                      <m:t>as</m:t>
                    </m:r>
                    <m:r>
                      <m:rPr>
                        <m:nor/>
                      </m:rPr>
                      <a:rPr lang="en-US" sz="2600"/>
                      <m:t> </m:t>
                    </m:r>
                    <m:r>
                      <m:rPr>
                        <m:nor/>
                      </m:rPr>
                      <a:rPr lang="en-US" sz="2600"/>
                      <m:t>the</m:t>
                    </m:r>
                    <m:r>
                      <m:rPr>
                        <m:nor/>
                      </m:rPr>
                      <a:rPr lang="en-US" sz="2600"/>
                      <m:t> </m:t>
                    </m:r>
                    <m:r>
                      <m:rPr>
                        <m:nor/>
                      </m:rPr>
                      <a:rPr lang="en-US" sz="2600"/>
                      <m:t>boundary</m:t>
                    </m:r>
                    <m:r>
                      <m:rPr>
                        <m:nor/>
                      </m:rPr>
                      <a:rPr lang="en-US" sz="2600"/>
                      <m:t> </m:t>
                    </m:r>
                    <m:r>
                      <m:rPr>
                        <m:nor/>
                      </m:rPr>
                      <a:rPr lang="en-US" sz="2600"/>
                      <m:t>condition</m:t>
                    </m:r>
                    <m:r>
                      <a:rPr lang="en-US" sz="2600" b="0" i="1" smtClean="0">
                        <a:latin typeface="Cambria Math" charset="0"/>
                      </a:rPr>
                      <m:t>.</m:t>
                    </m:r>
                  </m:oMath>
                </a14:m>
                <a:r>
                  <a:rPr lang="en-GB" sz="2600" dirty="0" smtClean="0"/>
                  <a:t/>
                </a:r>
                <a:br>
                  <a:rPr lang="en-GB" sz="2600" dirty="0" smtClean="0"/>
                </a:br>
                <a:r>
                  <a:rPr lang="en-GB" sz="2600" dirty="0" smtClean="0"/>
                  <a:t/>
                </a:r>
                <a:br>
                  <a:rPr lang="en-GB" sz="2600" dirty="0" smtClean="0"/>
                </a:b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48032"/>
                <a:ext cx="10515600" cy="5523471"/>
              </a:xfrm>
              <a:blipFill rotWithShape="0">
                <a:blip r:embed="rId2"/>
                <a:stretch>
                  <a:fillRect l="-928" t="-1766" r="-986"/>
                </a:stretch>
              </a:blipFill>
            </p:spPr>
            <p:txBody>
              <a:bodyPr/>
              <a:lstStyle/>
              <a:p>
                <a:r>
                  <a:rPr lang="en-US">
                    <a:noFill/>
                  </a:rPr>
                  <a:t> </a:t>
                </a:r>
              </a:p>
            </p:txBody>
          </p:sp>
        </mc:Fallback>
      </mc:AlternateContent>
    </p:spTree>
    <p:extLst>
      <p:ext uri="{BB962C8B-B14F-4D97-AF65-F5344CB8AC3E}">
        <p14:creationId xmlns:p14="http://schemas.microsoft.com/office/powerpoint/2010/main" val="7054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44245"/>
                <a:ext cx="10515600" cy="5832718"/>
              </a:xfrm>
            </p:spPr>
            <p:txBody>
              <a:bodyPr>
                <a:normAutofit/>
              </a:bodyPr>
              <a:lstStyle/>
              <a:p>
                <a:pPr lvl="0"/>
                <a:r>
                  <a:rPr lang="en-US" sz="2600" dirty="0" smtClean="0"/>
                  <a:t>Next, we will estimate the </a:t>
                </a:r>
                <a:r>
                  <a:rPr lang="en-US" sz="2600" u="sng" dirty="0" smtClean="0"/>
                  <a:t>above equation by using Monte Carlo Simulations.</a:t>
                </a:r>
                <a:r>
                  <a:rPr lang="en-US" sz="2600" dirty="0" smtClean="0"/>
                  <a:t> By using the stock prices generated above, </a:t>
                </a:r>
                <a14:m>
                  <m:oMath xmlns:m="http://schemas.openxmlformats.org/officeDocument/2006/math">
                    <m:sSubSup>
                      <m:sSubSupPr>
                        <m:ctrlPr>
                          <a:rPr lang="en-GB" sz="2200" i="1">
                            <a:latin typeface="Cambria Math" charset="0"/>
                          </a:rPr>
                        </m:ctrlPr>
                      </m:sSubSupPr>
                      <m:e>
                        <m:r>
                          <a:rPr lang="en-US" sz="2200">
                            <a:latin typeface="Cambria Math" charset="0"/>
                          </a:rPr>
                          <m:t>(</m:t>
                        </m:r>
                        <m:sSubSup>
                          <m:sSubSupPr>
                            <m:ctrlPr>
                              <a:rPr lang="en-GB" sz="2200" i="1">
                                <a:latin typeface="Cambria Math" charset="0"/>
                              </a:rPr>
                            </m:ctrlPr>
                          </m:sSubSupPr>
                          <m:e>
                            <m:r>
                              <a:rPr lang="en-US" sz="2200">
                                <a:latin typeface="Cambria Math" charset="0"/>
                              </a:rPr>
                              <m:t>𝑆</m:t>
                            </m:r>
                          </m:e>
                          <m:sub>
                            <m:sSub>
                              <m:sSubPr>
                                <m:ctrlPr>
                                  <a:rPr lang="en-GB" sz="2200" i="1">
                                    <a:latin typeface="Cambria Math" charset="0"/>
                                  </a:rPr>
                                </m:ctrlPr>
                              </m:sSubPr>
                              <m:e>
                                <m:r>
                                  <a:rPr lang="en-US" sz="2200">
                                    <a:latin typeface="Cambria Math" charset="0"/>
                                  </a:rPr>
                                  <m:t>𝑡</m:t>
                                </m:r>
                              </m:e>
                              <m:sub>
                                <m:r>
                                  <a:rPr lang="en-US" sz="2200">
                                    <a:latin typeface="Cambria Math" charset="0"/>
                                  </a:rPr>
                                  <m:t>𝑖</m:t>
                                </m:r>
                              </m:sub>
                            </m:sSub>
                          </m:sub>
                          <m:sup>
                            <m:r>
                              <a:rPr lang="en-US" sz="2200">
                                <a:latin typeface="Cambria Math" charset="0"/>
                              </a:rPr>
                              <m:t>𝑚</m:t>
                            </m:r>
                          </m:sup>
                        </m:sSubSup>
                        <m:r>
                          <a:rPr lang="en-US" sz="2200">
                            <a:latin typeface="Cambria Math" charset="0"/>
                          </a:rPr>
                          <m:t>)</m:t>
                        </m:r>
                      </m:e>
                      <m:sub>
                        <m:r>
                          <a:rPr lang="en-US" sz="2200">
                            <a:latin typeface="Cambria Math" charset="0"/>
                          </a:rPr>
                          <m:t>𝑖</m:t>
                        </m:r>
                        <m:r>
                          <a:rPr lang="en-US" sz="2200">
                            <a:latin typeface="Cambria Math" charset="0"/>
                          </a:rPr>
                          <m:t>=0…</m:t>
                        </m:r>
                        <m:r>
                          <a:rPr lang="en-US" sz="2200">
                            <a:latin typeface="Cambria Math" charset="0"/>
                          </a:rPr>
                          <m:t>𝑁</m:t>
                        </m:r>
                      </m:sub>
                      <m:sup>
                        <m:r>
                          <a:rPr lang="en-US" sz="2200">
                            <a:latin typeface="Cambria Math" charset="0"/>
                          </a:rPr>
                          <m:t>𝑚</m:t>
                        </m:r>
                        <m:r>
                          <a:rPr lang="en-US" sz="2200">
                            <a:latin typeface="Cambria Math" charset="0"/>
                          </a:rPr>
                          <m:t>=1…</m:t>
                        </m:r>
                        <m:r>
                          <a:rPr lang="en-US" sz="2200">
                            <a:latin typeface="Cambria Math" charset="0"/>
                          </a:rPr>
                          <m:t>𝑀</m:t>
                        </m:r>
                      </m:sup>
                    </m:sSubSup>
                  </m:oMath>
                </a14:m>
                <a:r>
                  <a:rPr lang="en-US" sz="2600" dirty="0"/>
                  <a:t>, we can estimate option price at the inception </a:t>
                </a:r>
                <a:r>
                  <a:rPr lang="en-US" sz="2600" dirty="0" smtClean="0"/>
                  <a:t>as,</a:t>
                </a:r>
                <a:r>
                  <a:rPr lang="en-US" sz="2600" dirty="0"/>
                  <a:t/>
                </a:r>
                <a:br>
                  <a:rPr lang="en-US" sz="2600" dirty="0"/>
                </a:br>
                <a14:m>
                  <m:oMath xmlns:m="http://schemas.openxmlformats.org/officeDocument/2006/math">
                    <m:acc>
                      <m:accPr>
                        <m:chr m:val="̂"/>
                        <m:ctrlPr>
                          <a:rPr lang="en-GB" sz="2200" i="1">
                            <a:latin typeface="Cambria Math" charset="0"/>
                          </a:rPr>
                        </m:ctrlPr>
                      </m:accPr>
                      <m:e>
                        <m:sSup>
                          <m:sSupPr>
                            <m:ctrlPr>
                              <a:rPr lang="en-GB" sz="2200" i="1">
                                <a:latin typeface="Cambria Math" charset="0"/>
                              </a:rPr>
                            </m:ctrlPr>
                          </m:sSupPr>
                          <m:e>
                            <m:r>
                              <a:rPr lang="en-US" sz="2200">
                                <a:latin typeface="Cambria Math" charset="0"/>
                              </a:rPr>
                              <m:t>𝑃</m:t>
                            </m:r>
                          </m:e>
                          <m:sup>
                            <m:r>
                              <a:rPr lang="en-US" sz="2200">
                                <a:latin typeface="Cambria Math" charset="0"/>
                              </a:rPr>
                              <m:t>𝑀</m:t>
                            </m:r>
                          </m:sup>
                        </m:sSup>
                      </m:e>
                    </m:acc>
                    <m:r>
                      <a:rPr lang="en-US" sz="2200">
                        <a:latin typeface="Cambria Math" charset="0"/>
                      </a:rPr>
                      <m:t>=</m:t>
                    </m:r>
                    <m:f>
                      <m:fPr>
                        <m:ctrlPr>
                          <a:rPr lang="en-GB" sz="2200" i="1">
                            <a:latin typeface="Cambria Math" charset="0"/>
                          </a:rPr>
                        </m:ctrlPr>
                      </m:fPr>
                      <m:num>
                        <m:r>
                          <a:rPr lang="en-US" sz="2200">
                            <a:latin typeface="Cambria Math" charset="0"/>
                          </a:rPr>
                          <m:t>1</m:t>
                        </m:r>
                      </m:num>
                      <m:den>
                        <m:r>
                          <a:rPr lang="en-US" sz="2200">
                            <a:latin typeface="Cambria Math" charset="0"/>
                          </a:rPr>
                          <m:t>𝑀</m:t>
                        </m:r>
                      </m:den>
                    </m:f>
                    <m:nary>
                      <m:naryPr>
                        <m:chr m:val="∑"/>
                        <m:limLoc m:val="undOvr"/>
                        <m:ctrlPr>
                          <a:rPr lang="en-GB" sz="2200" i="1">
                            <a:latin typeface="Cambria Math" charset="0"/>
                          </a:rPr>
                        </m:ctrlPr>
                      </m:naryPr>
                      <m:sub>
                        <m:r>
                          <a:rPr lang="en-US" sz="2200">
                            <a:latin typeface="Cambria Math" charset="0"/>
                          </a:rPr>
                          <m:t>𝑚</m:t>
                        </m:r>
                        <m:r>
                          <a:rPr lang="en-US" sz="2200">
                            <a:latin typeface="Cambria Math" charset="0"/>
                          </a:rPr>
                          <m:t>=1</m:t>
                        </m:r>
                      </m:sub>
                      <m:sup>
                        <m:r>
                          <a:rPr lang="en-US" sz="2200">
                            <a:latin typeface="Cambria Math" charset="0"/>
                          </a:rPr>
                          <m:t>𝑀</m:t>
                        </m:r>
                      </m:sup>
                      <m:e>
                        <m:sSup>
                          <m:sSupPr>
                            <m:ctrlPr>
                              <a:rPr lang="en-GB" sz="2200" i="1">
                                <a:latin typeface="Cambria Math" charset="0"/>
                              </a:rPr>
                            </m:ctrlPr>
                          </m:sSupPr>
                          <m:e>
                            <m:r>
                              <a:rPr lang="en-US" sz="2200">
                                <a:latin typeface="Cambria Math" charset="0"/>
                              </a:rPr>
                              <m:t>𝑒</m:t>
                            </m:r>
                          </m:e>
                          <m:sup>
                            <m:r>
                              <a:rPr lang="en-US" sz="2200">
                                <a:latin typeface="Cambria Math" charset="0"/>
                              </a:rPr>
                              <m:t>−</m:t>
                            </m:r>
                            <m:r>
                              <a:rPr lang="en-US" sz="2200">
                                <a:latin typeface="Cambria Math" charset="0"/>
                              </a:rPr>
                              <m:t>𝑟𝑇</m:t>
                            </m:r>
                          </m:sup>
                        </m:sSup>
                        <m:r>
                          <a:rPr lang="en-US" sz="2200">
                            <a:latin typeface="Cambria Math" charset="0"/>
                          </a:rPr>
                          <m:t>𝑓</m:t>
                        </m:r>
                        <m:d>
                          <m:dPr>
                            <m:ctrlPr>
                              <a:rPr lang="en-GB" sz="2200" i="1">
                                <a:latin typeface="Cambria Math" charset="0"/>
                              </a:rPr>
                            </m:ctrlPr>
                          </m:dPr>
                          <m:e>
                            <m:sSubSup>
                              <m:sSubSupPr>
                                <m:ctrlPr>
                                  <a:rPr lang="en-GB" sz="2200" i="1">
                                    <a:latin typeface="Cambria Math" charset="0"/>
                                  </a:rPr>
                                </m:ctrlPr>
                              </m:sSubSupPr>
                              <m:e>
                                <m:r>
                                  <a:rPr lang="en-US" sz="2200">
                                    <a:latin typeface="Cambria Math" charset="0"/>
                                  </a:rPr>
                                  <m:t>𝑆</m:t>
                                </m:r>
                              </m:e>
                              <m:sub>
                                <m:r>
                                  <a:rPr lang="en-US" sz="2200">
                                    <a:latin typeface="Cambria Math" charset="0"/>
                                  </a:rPr>
                                  <m:t>𝑇</m:t>
                                </m:r>
                              </m:sub>
                              <m:sup>
                                <m:r>
                                  <a:rPr lang="en-US" sz="2200">
                                    <a:latin typeface="Cambria Math" charset="0"/>
                                  </a:rPr>
                                  <m:t>𝑚</m:t>
                                </m:r>
                              </m:sup>
                            </m:sSubSup>
                          </m:e>
                        </m:d>
                      </m:e>
                    </m:nary>
                  </m:oMath>
                </a14:m>
                <a:r>
                  <a:rPr lang="en-US" sz="2200" dirty="0" smtClean="0"/>
                  <a:t/>
                </a:r>
                <a:br>
                  <a:rPr lang="en-US" sz="2200" dirty="0" smtClean="0"/>
                </a:br>
                <a:r>
                  <a:rPr lang="en-US" sz="2200" dirty="0" smtClean="0"/>
                  <a:t/>
                </a:r>
                <a:br>
                  <a:rPr lang="en-US" sz="2200" dirty="0" smtClean="0"/>
                </a:br>
                <a:r>
                  <a:rPr lang="en-US" sz="2600" dirty="0" smtClean="0"/>
                  <a:t>i.e.</a:t>
                </a:r>
                <a:r>
                  <a:rPr lang="en-US" sz="2200" dirty="0" smtClean="0"/>
                  <a:t>				 </a:t>
                </a:r>
                <a14:m>
                  <m:oMath xmlns:m="http://schemas.openxmlformats.org/officeDocument/2006/math">
                    <m:acc>
                      <m:accPr>
                        <m:chr m:val="̂"/>
                        <m:ctrlPr>
                          <a:rPr lang="en-GB" sz="2200" i="1" smtClean="0">
                            <a:solidFill>
                              <a:srgbClr val="C00000"/>
                            </a:solidFill>
                            <a:latin typeface="Cambria Math" charset="0"/>
                          </a:rPr>
                        </m:ctrlPr>
                      </m:accPr>
                      <m:e>
                        <m:sSup>
                          <m:sSupPr>
                            <m:ctrlPr>
                              <a:rPr lang="en-GB" sz="2200" i="1">
                                <a:solidFill>
                                  <a:srgbClr val="C00000"/>
                                </a:solidFill>
                                <a:latin typeface="Cambria Math" charset="0"/>
                              </a:rPr>
                            </m:ctrlPr>
                          </m:sSupPr>
                          <m:e>
                            <m:r>
                              <a:rPr lang="en-US" sz="2200" i="1">
                                <a:solidFill>
                                  <a:srgbClr val="C00000"/>
                                </a:solidFill>
                                <a:latin typeface="Cambria Math" charset="0"/>
                              </a:rPr>
                              <m:t>𝑃</m:t>
                            </m:r>
                          </m:e>
                          <m:sup>
                            <m:r>
                              <a:rPr lang="en-US" sz="2200" i="1">
                                <a:solidFill>
                                  <a:srgbClr val="C00000"/>
                                </a:solidFill>
                                <a:latin typeface="Cambria Math" charset="0"/>
                              </a:rPr>
                              <m:t>𝑀</m:t>
                            </m:r>
                          </m:sup>
                        </m:sSup>
                      </m:e>
                    </m:acc>
                    <m:r>
                      <a:rPr lang="en-US" sz="2200" i="1">
                        <a:solidFill>
                          <a:srgbClr val="C00000"/>
                        </a:solidFill>
                        <a:latin typeface="Cambria Math" charset="0"/>
                      </a:rPr>
                      <m:t>=</m:t>
                    </m:r>
                    <m:f>
                      <m:fPr>
                        <m:ctrlPr>
                          <a:rPr lang="en-GB" sz="2200" i="1">
                            <a:solidFill>
                              <a:srgbClr val="C00000"/>
                            </a:solidFill>
                            <a:latin typeface="Cambria Math" charset="0"/>
                          </a:rPr>
                        </m:ctrlPr>
                      </m:fPr>
                      <m:num>
                        <m:r>
                          <a:rPr lang="en-US" sz="2200" i="1">
                            <a:solidFill>
                              <a:srgbClr val="C00000"/>
                            </a:solidFill>
                            <a:latin typeface="Cambria Math" charset="0"/>
                          </a:rPr>
                          <m:t>1</m:t>
                        </m:r>
                      </m:num>
                      <m:den>
                        <m:r>
                          <a:rPr lang="en-US" sz="2200" i="1">
                            <a:solidFill>
                              <a:srgbClr val="C00000"/>
                            </a:solidFill>
                            <a:latin typeface="Cambria Math" charset="0"/>
                          </a:rPr>
                          <m:t>𝑀</m:t>
                        </m:r>
                      </m:den>
                    </m:f>
                    <m:nary>
                      <m:naryPr>
                        <m:chr m:val="∑"/>
                        <m:limLoc m:val="undOvr"/>
                        <m:ctrlPr>
                          <a:rPr lang="en-GB" sz="2200" i="1">
                            <a:solidFill>
                              <a:srgbClr val="C00000"/>
                            </a:solidFill>
                            <a:latin typeface="Cambria Math" charset="0"/>
                          </a:rPr>
                        </m:ctrlPr>
                      </m:naryPr>
                      <m:sub>
                        <m:r>
                          <a:rPr lang="en-US" sz="2200" i="1">
                            <a:solidFill>
                              <a:srgbClr val="C00000"/>
                            </a:solidFill>
                            <a:latin typeface="Cambria Math" charset="0"/>
                          </a:rPr>
                          <m:t>𝑚</m:t>
                        </m:r>
                        <m:r>
                          <a:rPr lang="en-US" sz="2200" i="1">
                            <a:solidFill>
                              <a:srgbClr val="C00000"/>
                            </a:solidFill>
                            <a:latin typeface="Cambria Math" charset="0"/>
                          </a:rPr>
                          <m:t>=1</m:t>
                        </m:r>
                      </m:sub>
                      <m:sup>
                        <m:r>
                          <a:rPr lang="en-US" sz="2200" i="1">
                            <a:solidFill>
                              <a:srgbClr val="C00000"/>
                            </a:solidFill>
                            <a:latin typeface="Cambria Math" charset="0"/>
                          </a:rPr>
                          <m:t>𝑀</m:t>
                        </m:r>
                      </m:sup>
                      <m:e>
                        <m:sSup>
                          <m:sSupPr>
                            <m:ctrlPr>
                              <a:rPr lang="en-GB" sz="2200" i="1">
                                <a:solidFill>
                                  <a:srgbClr val="C00000"/>
                                </a:solidFill>
                                <a:latin typeface="Cambria Math" charset="0"/>
                              </a:rPr>
                            </m:ctrlPr>
                          </m:sSupPr>
                          <m:e>
                            <m:r>
                              <a:rPr lang="en-US" sz="2200" i="1">
                                <a:solidFill>
                                  <a:srgbClr val="C00000"/>
                                </a:solidFill>
                                <a:latin typeface="Cambria Math" charset="0"/>
                              </a:rPr>
                              <m:t>𝑒</m:t>
                            </m:r>
                          </m:e>
                          <m:sup>
                            <m:r>
                              <a:rPr lang="en-US" sz="2200" i="1">
                                <a:solidFill>
                                  <a:srgbClr val="C00000"/>
                                </a:solidFill>
                                <a:latin typeface="Cambria Math" charset="0"/>
                              </a:rPr>
                              <m:t>−</m:t>
                            </m:r>
                            <m:r>
                              <a:rPr lang="en-US" sz="2200" i="1">
                                <a:solidFill>
                                  <a:srgbClr val="C00000"/>
                                </a:solidFill>
                                <a:latin typeface="Cambria Math" charset="0"/>
                              </a:rPr>
                              <m:t>𝑟𝑇</m:t>
                            </m:r>
                          </m:sup>
                        </m:sSup>
                        <m:sSub>
                          <m:sSubPr>
                            <m:ctrlPr>
                              <a:rPr lang="en-GB" sz="2200" i="1">
                                <a:solidFill>
                                  <a:srgbClr val="C00000"/>
                                </a:solidFill>
                                <a:latin typeface="Cambria Math" charset="0"/>
                              </a:rPr>
                            </m:ctrlPr>
                          </m:sSubPr>
                          <m:e>
                            <m:r>
                              <a:rPr lang="en-US" sz="2200" i="1">
                                <a:solidFill>
                                  <a:srgbClr val="C00000"/>
                                </a:solidFill>
                                <a:latin typeface="Cambria Math" charset="0"/>
                              </a:rPr>
                              <m:t>(1</m:t>
                            </m:r>
                          </m:e>
                          <m:sub>
                            <m:sSubSup>
                              <m:sSubSupPr>
                                <m:ctrlPr>
                                  <a:rPr lang="en-GB" sz="2200" i="1">
                                    <a:solidFill>
                                      <a:srgbClr val="C00000"/>
                                    </a:solidFill>
                                    <a:latin typeface="Cambria Math" charset="0"/>
                                  </a:rPr>
                                </m:ctrlPr>
                              </m:sSubSupPr>
                              <m:e>
                                <m:r>
                                  <a:rPr lang="en-US" sz="2200" i="1">
                                    <a:solidFill>
                                      <a:srgbClr val="C00000"/>
                                    </a:solidFill>
                                    <a:latin typeface="Cambria Math" charset="0"/>
                                  </a:rPr>
                                  <m:t>𝑆</m:t>
                                </m:r>
                              </m:e>
                              <m:sub>
                                <m:r>
                                  <a:rPr lang="en-US" sz="2200" i="1">
                                    <a:solidFill>
                                      <a:srgbClr val="C00000"/>
                                    </a:solidFill>
                                    <a:latin typeface="Cambria Math" charset="0"/>
                                  </a:rPr>
                                  <m:t>𝑇</m:t>
                                </m:r>
                              </m:sub>
                              <m:sup>
                                <m:r>
                                  <a:rPr lang="en-US" sz="2200" i="1">
                                    <a:solidFill>
                                      <a:srgbClr val="C00000"/>
                                    </a:solidFill>
                                    <a:latin typeface="Cambria Math" charset="0"/>
                                  </a:rPr>
                                  <m:t>𝑚</m:t>
                                </m:r>
                              </m:sup>
                            </m:sSubSup>
                            <m:r>
                              <a:rPr lang="en-US" sz="2200" i="1">
                                <a:solidFill>
                                  <a:srgbClr val="C00000"/>
                                </a:solidFill>
                                <a:latin typeface="Cambria Math" charset="0"/>
                              </a:rPr>
                              <m:t>≥</m:t>
                            </m:r>
                            <m:r>
                              <a:rPr lang="en-US" sz="2200" i="1">
                                <a:solidFill>
                                  <a:srgbClr val="C00000"/>
                                </a:solidFill>
                                <a:latin typeface="Cambria Math" charset="0"/>
                              </a:rPr>
                              <m:t>𝐾</m:t>
                            </m:r>
                          </m:sub>
                        </m:sSub>
                        <m:r>
                          <a:rPr lang="en-US" sz="2200" i="1">
                            <a:solidFill>
                              <a:srgbClr val="C00000"/>
                            </a:solidFill>
                            <a:latin typeface="Cambria Math" charset="0"/>
                          </a:rPr>
                          <m:t>)</m:t>
                        </m:r>
                      </m:e>
                    </m:nary>
                  </m:oMath>
                </a14:m>
                <a:r>
                  <a:rPr lang="en-GB" sz="2400" dirty="0">
                    <a:effectLst/>
                  </a:rPr>
                  <a:t> </a:t>
                </a:r>
                <a:r>
                  <a:rPr lang="en-GB" sz="2400" dirty="0" smtClean="0"/>
                  <a:t>   </a:t>
                </a:r>
                <a:r>
                  <a:rPr lang="en-GB" sz="2400" dirty="0" smtClean="0">
                    <a:effectLst/>
                  </a:rPr>
                  <a:t>(</a:t>
                </a:r>
                <a:r>
                  <a:rPr lang="en-GB" sz="2400" u="sng" dirty="0" smtClean="0">
                    <a:effectLst/>
                  </a:rPr>
                  <a:t>Digital Option’s payoff</a:t>
                </a:r>
                <a:r>
                  <a:rPr lang="en-GB" sz="2400" dirty="0" smtClean="0">
                    <a:effectLst/>
                  </a:rPr>
                  <a:t>)</a:t>
                </a:r>
                <a:br>
                  <a:rPr lang="en-GB" sz="2400" dirty="0" smtClean="0">
                    <a:effectLst/>
                  </a:rPr>
                </a:br>
                <a:endParaRPr lang="en-GB" sz="2400" dirty="0" smtClean="0">
                  <a:effectLst/>
                </a:endParaRPr>
              </a:p>
              <a:p>
                <a:pPr lvl="0"/>
                <a:r>
                  <a:rPr lang="en-US" sz="2600" dirty="0"/>
                  <a:t>The </a:t>
                </a:r>
                <a:r>
                  <a:rPr lang="en-US" sz="2600" u="sng" dirty="0"/>
                  <a:t>Law of large numbers and the Central limit theorem </a:t>
                </a:r>
                <a:r>
                  <a:rPr lang="en-US" sz="2600" dirty="0"/>
                  <a:t>provide </a:t>
                </a:r>
                <a:r>
                  <a:rPr lang="en-US" sz="2600" dirty="0" smtClean="0"/>
                  <a:t>guarantee </a:t>
                </a:r>
                <a:r>
                  <a:rPr lang="en-US" sz="2600" dirty="0"/>
                  <a:t>that </a:t>
                </a:r>
                <a14:m>
                  <m:oMath xmlns:m="http://schemas.openxmlformats.org/officeDocument/2006/math">
                    <m:acc>
                      <m:accPr>
                        <m:chr m:val="̂"/>
                        <m:ctrlPr>
                          <a:rPr lang="en-GB" sz="2600" i="1">
                            <a:latin typeface="Cambria Math" charset="0"/>
                          </a:rPr>
                        </m:ctrlPr>
                      </m:accPr>
                      <m:e>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e>
                    </m:acc>
                  </m:oMath>
                </a14:m>
                <a:r>
                  <a:rPr lang="en-US" sz="2600" dirty="0"/>
                  <a:t> is a good estimate for </a:t>
                </a:r>
                <a14:m>
                  <m:oMath xmlns:m="http://schemas.openxmlformats.org/officeDocument/2006/math">
                    <m:r>
                      <a:rPr lang="en-US" sz="2600" i="1">
                        <a:latin typeface="Cambria Math" charset="0"/>
                      </a:rPr>
                      <m:t>𝑃</m:t>
                    </m:r>
                  </m:oMath>
                </a14:m>
                <a:r>
                  <a:rPr lang="en-US" sz="2600" dirty="0"/>
                  <a:t> for a sufficiently large simulation size </a:t>
                </a:r>
                <a:r>
                  <a:rPr lang="en-US" sz="2600" dirty="0" smtClean="0"/>
                  <a:t>M. </a:t>
                </a:r>
                <a:br>
                  <a:rPr lang="en-US" sz="2600" dirty="0" smtClean="0"/>
                </a:br>
                <a:r>
                  <a:rPr lang="en-US" sz="2600" dirty="0" smtClean="0"/>
                  <a:t>To </a:t>
                </a:r>
                <a:r>
                  <a:rPr lang="en-US" sz="2600" dirty="0"/>
                  <a:t>show </a:t>
                </a:r>
                <a:r>
                  <a:rPr lang="en-US" sz="2600" dirty="0" smtClean="0"/>
                  <a:t>this, </a:t>
                </a:r>
                <a:r>
                  <a:rPr lang="en-US" sz="2600" dirty="0"/>
                  <a:t>we computed </a:t>
                </a:r>
                <a14:m>
                  <m:oMath xmlns:m="http://schemas.openxmlformats.org/officeDocument/2006/math">
                    <m:sSup>
                      <m:sSupPr>
                        <m:ctrlPr>
                          <a:rPr lang="en-GB" sz="2600" i="1">
                            <a:latin typeface="Cambria Math" charset="0"/>
                          </a:rPr>
                        </m:ctrlPr>
                      </m:sSupPr>
                      <m:e>
                        <m:r>
                          <a:rPr lang="en-US" sz="2600" i="1">
                            <a:latin typeface="Cambria Math" charset="0"/>
                          </a:rPr>
                          <m:t>𝑃</m:t>
                        </m:r>
                      </m:e>
                      <m:sup>
                        <m:r>
                          <a:rPr lang="en-US" sz="2600" i="1">
                            <a:latin typeface="Cambria Math" charset="0"/>
                          </a:rPr>
                          <m:t>𝑀</m:t>
                        </m:r>
                      </m:sup>
                    </m:sSup>
                  </m:oMath>
                </a14:m>
                <a:r>
                  <a:rPr lang="en-US" sz="2600" dirty="0" smtClean="0"/>
                  <a:t> for </a:t>
                </a:r>
                <a:r>
                  <a:rPr lang="en-US" sz="2600" dirty="0"/>
                  <a:t>different simulation size </a:t>
                </a:r>
                <a14:m>
                  <m:oMath xmlns:m="http://schemas.openxmlformats.org/officeDocument/2006/math">
                    <m:r>
                      <a:rPr lang="en-US" sz="2400" i="1">
                        <a:latin typeface="Cambria Math" charset="0"/>
                      </a:rPr>
                      <m:t>𝑀</m:t>
                    </m:r>
                    <m:r>
                      <a:rPr lang="en-US" sz="2400" i="1">
                        <a:latin typeface="Cambria Math" charset="0"/>
                      </a:rPr>
                      <m:t>=</m:t>
                    </m:r>
                    <m:d>
                      <m:dPr>
                        <m:begChr m:val="["/>
                        <m:endChr m:val="]"/>
                        <m:ctrlPr>
                          <a:rPr lang="en-US" sz="2400" i="1">
                            <a:latin typeface="Cambria Math" charset="0"/>
                          </a:rPr>
                        </m:ctrlPr>
                      </m:dPr>
                      <m:e>
                        <m:r>
                          <a:rPr lang="en-US" sz="2400" i="1">
                            <a:latin typeface="Cambria Math" charset="0"/>
                          </a:rPr>
                          <m:t>1000,10000,100000,1000000</m:t>
                        </m:r>
                      </m:e>
                    </m:d>
                    <m:r>
                      <a:rPr lang="en-US" sz="2400" b="0" i="1" smtClean="0">
                        <a:latin typeface="Cambria Math" charset="0"/>
                      </a:rPr>
                      <m:t> </m:t>
                    </m:r>
                  </m:oMath>
                </a14:m>
                <a:r>
                  <a:rPr lang="en-US" sz="2600" dirty="0" smtClean="0"/>
                  <a:t>and compared with the closed form solution</a:t>
                </a:r>
                <a:r>
                  <a:rPr lang="en-US" sz="2400" dirty="0" smtClean="0"/>
                  <a:t>.</a:t>
                </a:r>
                <a:r>
                  <a:rPr lang="en-US" sz="2400" dirty="0"/>
                  <a:t/>
                </a:r>
                <a:br>
                  <a:rPr lang="en-US" sz="2400" dirty="0"/>
                </a:br>
                <a:endParaRPr lang="en-US" sz="2200" dirty="0"/>
              </a:p>
              <a:p>
                <a:pPr lvl="0"/>
                <a:endParaRPr lang="en-US" sz="2600" dirty="0"/>
              </a:p>
              <a:p>
                <a:pPr lvl="0"/>
                <a:endParaRPr lang="en-US"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44245"/>
                <a:ext cx="10515600" cy="5832718"/>
              </a:xfrm>
              <a:blipFill rotWithShape="0">
                <a:blip r:embed="rId2"/>
                <a:stretch>
                  <a:fillRect l="-928" t="-1567" r="-1043"/>
                </a:stretch>
              </a:blipFill>
            </p:spPr>
            <p:txBody>
              <a:bodyPr/>
              <a:lstStyle/>
              <a:p>
                <a:r>
                  <a:rPr lang="en-US">
                    <a:noFill/>
                  </a:rPr>
                  <a:t> </a:t>
                </a:r>
              </a:p>
            </p:txBody>
          </p:sp>
        </mc:Fallback>
      </mc:AlternateContent>
    </p:spTree>
    <p:extLst>
      <p:ext uri="{BB962C8B-B14F-4D97-AF65-F5344CB8AC3E}">
        <p14:creationId xmlns:p14="http://schemas.microsoft.com/office/powerpoint/2010/main" val="103072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itle 11"/>
              <p:cNvSpPr>
                <a:spLocks noGrp="1"/>
              </p:cNvSpPr>
              <p:nvPr>
                <p:ph type="title"/>
              </p:nvPr>
            </p:nvSpPr>
            <p:spPr>
              <a:xfrm>
                <a:off x="838200" y="108857"/>
                <a:ext cx="10515600" cy="2209800"/>
              </a:xfrm>
            </p:spPr>
            <p:txBody>
              <a:bodyPr>
                <a:noAutofit/>
              </a:bodyPr>
              <a:lstStyle/>
              <a:p>
                <a:r>
                  <a:rPr lang="en-US" sz="2400" dirty="0">
                    <a:latin typeface="+mn-lt"/>
                  </a:rPr>
                  <a:t>The following </a:t>
                </a:r>
                <a:r>
                  <a:rPr lang="en-US" sz="2400" dirty="0" smtClean="0">
                    <a:latin typeface="+mn-lt"/>
                  </a:rPr>
                  <a:t>two plots show :</a:t>
                </a:r>
                <a:br>
                  <a:rPr lang="en-US" sz="2400" dirty="0" smtClean="0">
                    <a:latin typeface="+mn-lt"/>
                  </a:rPr>
                </a:br>
                <a:r>
                  <a:rPr lang="en-US" sz="2400" dirty="0" smtClean="0">
                    <a:latin typeface="+mn-lt"/>
                  </a:rPr>
                  <a:t>1) Digital </a:t>
                </a:r>
                <a:r>
                  <a:rPr lang="en-US" sz="2400" dirty="0">
                    <a:latin typeface="+mn-lt"/>
                  </a:rPr>
                  <a:t>option’s price computed by Monte Carlo </a:t>
                </a:r>
                <a:r>
                  <a:rPr lang="en-US" sz="2400" dirty="0" smtClean="0">
                    <a:latin typeface="+mn-lt"/>
                  </a:rPr>
                  <a:t>method, compared with the closed form solution along with confidence </a:t>
                </a:r>
                <a:r>
                  <a:rPr lang="en-US" sz="2400" dirty="0">
                    <a:latin typeface="+mn-lt"/>
                  </a:rPr>
                  <a:t>intervals computed at 5% </a:t>
                </a:r>
                <a:r>
                  <a:rPr lang="en-US" sz="2400" dirty="0" smtClean="0">
                    <a:latin typeface="+mn-lt"/>
                  </a:rPr>
                  <a:t>significance level and</a:t>
                </a:r>
                <a:br>
                  <a:rPr lang="en-US" sz="2400" dirty="0" smtClean="0">
                    <a:latin typeface="+mn-lt"/>
                  </a:rPr>
                </a:br>
                <a:r>
                  <a:rPr lang="en-US" sz="2400" dirty="0" smtClean="0">
                    <a:latin typeface="+mn-lt"/>
                  </a:rPr>
                  <a:t>2) Percentage </a:t>
                </a:r>
                <a:r>
                  <a:rPr lang="en-US" sz="2400" dirty="0">
                    <a:latin typeface="+mn-lt"/>
                  </a:rPr>
                  <a:t>error between Monte Carlo price and closed form price for different simulation size </a:t>
                </a:r>
                <a14:m>
                  <m:oMath xmlns:m="http://schemas.openxmlformats.org/officeDocument/2006/math">
                    <m:r>
                      <a:rPr lang="en-US" sz="2400" i="1">
                        <a:latin typeface="Cambria Math" charset="0"/>
                      </a:rPr>
                      <m:t>𝑀</m:t>
                    </m:r>
                  </m:oMath>
                </a14:m>
                <a:r>
                  <a:rPr lang="en-US" sz="2400" dirty="0">
                    <a:latin typeface="+mn-lt"/>
                  </a:rPr>
                  <a:t>.</a:t>
                </a:r>
                <a:r>
                  <a:rPr lang="en-GB" sz="2400" dirty="0">
                    <a:effectLst/>
                    <a:latin typeface="+mn-lt"/>
                  </a:rPr>
                  <a:t> </a:t>
                </a:r>
                <a:endParaRPr lang="en-US" sz="2400" dirty="0">
                  <a:latin typeface="+mn-lt"/>
                </a:endParaRPr>
              </a:p>
            </p:txBody>
          </p:sp>
        </mc:Choice>
        <mc:Fallback xmlns="">
          <p:sp>
            <p:nvSpPr>
              <p:cNvPr id="12" name="Title 11"/>
              <p:cNvSpPr>
                <a:spLocks noGrp="1" noRot="1" noChangeAspect="1" noMove="1" noResize="1" noEditPoints="1" noAdjustHandles="1" noChangeArrowheads="1" noChangeShapeType="1" noTextEdit="1"/>
              </p:cNvSpPr>
              <p:nvPr>
                <p:ph type="title"/>
              </p:nvPr>
            </p:nvSpPr>
            <p:spPr>
              <a:xfrm>
                <a:off x="838200" y="108857"/>
                <a:ext cx="10515600" cy="2209800"/>
              </a:xfrm>
              <a:blipFill rotWithShape="0">
                <a:blip r:embed="rId3"/>
                <a:stretch>
                  <a:fillRect l="-928" t="-552" b="-3315"/>
                </a:stretch>
              </a:blipFill>
            </p:spPr>
            <p:txBody>
              <a:bodyPr/>
              <a:lstStyle/>
              <a:p>
                <a:r>
                  <a:rPr lang="en-US">
                    <a:noFill/>
                  </a:rPr>
                  <a:t> </a:t>
                </a:r>
              </a:p>
            </p:txBody>
          </p:sp>
        </mc:Fallback>
      </mc:AlternateContent>
      <p:pic>
        <p:nvPicPr>
          <p:cNvPr id="4" name="Content Placeholder 3" descr="Digital%20option%20convergence.png"/>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a:xfrm>
            <a:off x="609599" y="2460171"/>
            <a:ext cx="5660571" cy="4012180"/>
          </a:xfrm>
          <a:ln w="19050">
            <a:solidFill>
              <a:schemeClr val="tx1"/>
            </a:solidFill>
          </a:ln>
        </p:spPr>
      </p:pic>
      <p:pic>
        <p:nvPicPr>
          <p:cNvPr id="5" name="Picture 4" descr="Digital%20option%20%25%20error.png"/>
          <p:cNvPicPr/>
          <p:nvPr/>
        </p:nvPicPr>
        <p:blipFill>
          <a:blip r:embed="rId5">
            <a:extLst>
              <a:ext uri="{28A0092B-C50C-407E-A947-70E740481C1C}">
                <a14:useLocalDpi xmlns:a14="http://schemas.microsoft.com/office/drawing/2010/main" val="0"/>
              </a:ext>
            </a:extLst>
          </a:blip>
          <a:srcRect/>
          <a:stretch>
            <a:fillRect/>
          </a:stretch>
        </p:blipFill>
        <p:spPr bwMode="auto">
          <a:xfrm>
            <a:off x="6270170" y="2460171"/>
            <a:ext cx="5529945" cy="4012180"/>
          </a:xfrm>
          <a:prstGeom prst="rect">
            <a:avLst/>
          </a:prstGeom>
          <a:noFill/>
          <a:ln w="19050">
            <a:solidFill>
              <a:schemeClr val="tx1"/>
            </a:solidFill>
          </a:ln>
        </p:spPr>
      </p:pic>
    </p:spTree>
    <p:extLst>
      <p:ext uri="{BB962C8B-B14F-4D97-AF65-F5344CB8AC3E}">
        <p14:creationId xmlns:p14="http://schemas.microsoft.com/office/powerpoint/2010/main" val="203829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8296"/>
            <a:ext cx="10515600" cy="734333"/>
          </a:xfrm>
        </p:spPr>
        <p:txBody>
          <a:bodyPr>
            <a:normAutofit/>
          </a:bodyPr>
          <a:lstStyle/>
          <a:p>
            <a:pPr algn="ctr"/>
            <a:r>
              <a:rPr lang="en-US" sz="4000" b="1" u="sng" dirty="0" smtClean="0"/>
              <a:t>Greeks</a:t>
            </a:r>
            <a:endParaRPr lang="en-US" sz="40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92629"/>
                <a:ext cx="10515600" cy="5965371"/>
              </a:xfrm>
            </p:spPr>
            <p:txBody>
              <a:bodyPr>
                <a:noAutofit/>
              </a:bodyPr>
              <a:lstStyle/>
              <a:p>
                <a:r>
                  <a:rPr lang="en-US" sz="2400" dirty="0" smtClean="0"/>
                  <a:t>Greeks </a:t>
                </a:r>
                <a:r>
                  <a:rPr lang="en-US" sz="2400" dirty="0"/>
                  <a:t>measure the sensitivity of the value of </a:t>
                </a:r>
                <a:r>
                  <a:rPr lang="en-US" sz="2400" dirty="0" smtClean="0"/>
                  <a:t>an option </a:t>
                </a:r>
                <a:r>
                  <a:rPr lang="en-US" sz="2400" dirty="0"/>
                  <a:t>to changes in parameter value(s</a:t>
                </a:r>
                <a:r>
                  <a:rPr lang="en-US" sz="2400" dirty="0" smtClean="0"/>
                  <a:t>). Closed form solutions for Greeks can </a:t>
                </a:r>
                <a:r>
                  <a:rPr lang="en-US" sz="2400" dirty="0"/>
                  <a:t>be computed by differentiating the Black-Scholes formula for </a:t>
                </a:r>
                <a:r>
                  <a:rPr lang="en-US" sz="2400" dirty="0" smtClean="0"/>
                  <a:t>digital option.</a:t>
                </a:r>
              </a:p>
              <a:p>
                <a:r>
                  <a:rPr lang="en-US" sz="2400" dirty="0" smtClean="0"/>
                  <a:t>Now we </a:t>
                </a:r>
                <a:r>
                  <a:rPr lang="en-US" sz="2400" dirty="0"/>
                  <a:t>will try to </a:t>
                </a:r>
                <a:r>
                  <a:rPr lang="en-US" sz="2400" u="sng" dirty="0"/>
                  <a:t>estimate Greeks of a Digital option </a:t>
                </a:r>
                <a:r>
                  <a:rPr lang="en-US" sz="2400" dirty="0"/>
                  <a:t>using </a:t>
                </a:r>
                <a:r>
                  <a:rPr lang="en-US" sz="2400" dirty="0" smtClean="0"/>
                  <a:t>the Monte </a:t>
                </a:r>
                <a:r>
                  <a:rPr lang="en-US" sz="2400" dirty="0"/>
                  <a:t>Carlo method. Let us try to compute </a:t>
                </a:r>
                <a:r>
                  <a:rPr lang="en-US" sz="2400" u="sng" dirty="0"/>
                  <a:t>Delta as an example</a:t>
                </a:r>
                <a:r>
                  <a:rPr lang="en-US" sz="2400" dirty="0" smtClean="0"/>
                  <a:t>.</a:t>
                </a:r>
                <a:br>
                  <a:rPr lang="en-US" sz="2400" dirty="0" smtClean="0"/>
                </a:br>
                <a:r>
                  <a:rPr lang="en-US" sz="2400" dirty="0" smtClean="0"/>
                  <a:t>As </a:t>
                </a:r>
                <a:r>
                  <a:rPr lang="en-US" sz="2400" dirty="0"/>
                  <a:t>we know, Delta is the rate of change of the option price with respect to the stock/spot price. i.e</a:t>
                </a:r>
                <a:r>
                  <a:rPr lang="en-US" sz="2400" dirty="0" smtClean="0"/>
                  <a:t>.	 </a:t>
                </a:r>
                <a14:m>
                  <m:oMath xmlns:m="http://schemas.openxmlformats.org/officeDocument/2006/math">
                    <m:r>
                      <m:rPr>
                        <m:sty m:val="p"/>
                      </m:rPr>
                      <a:rPr lang="en-US" sz="2400">
                        <a:latin typeface="Cambria Math" charset="0"/>
                      </a:rPr>
                      <m:t>Δ</m:t>
                    </m:r>
                    <m:r>
                      <a:rPr lang="en-US" sz="2400" i="1">
                        <a:latin typeface="Cambria Math" charset="0"/>
                      </a:rPr>
                      <m:t>=</m:t>
                    </m:r>
                    <m:f>
                      <m:fPr>
                        <m:ctrlPr>
                          <a:rPr lang="en-GB" sz="2400" i="1">
                            <a:latin typeface="Cambria Math" charset="0"/>
                          </a:rPr>
                        </m:ctrlPr>
                      </m:fPr>
                      <m:num>
                        <m:r>
                          <a:rPr lang="en-US" sz="2400" i="1">
                            <a:latin typeface="Cambria Math" charset="0"/>
                          </a:rPr>
                          <m:t>𝜕</m:t>
                        </m:r>
                        <m:r>
                          <a:rPr lang="en-US" sz="2400" i="1">
                            <a:latin typeface="Cambria Math" charset="0"/>
                          </a:rPr>
                          <m:t>𝑃</m:t>
                        </m:r>
                      </m:num>
                      <m:den>
                        <m:r>
                          <a:rPr lang="en-US" sz="2400" i="1">
                            <a:latin typeface="Cambria Math" charset="0"/>
                          </a:rPr>
                          <m:t>𝜕</m:t>
                        </m:r>
                        <m:r>
                          <a:rPr lang="en-US" sz="2400" i="1">
                            <a:latin typeface="Cambria Math" charset="0"/>
                          </a:rPr>
                          <m:t>𝑆</m:t>
                        </m:r>
                      </m:den>
                    </m:f>
                  </m:oMath>
                </a14:m>
                <a:r>
                  <a:rPr lang="en-US" sz="2400" dirty="0" smtClean="0"/>
                  <a:t/>
                </a:r>
                <a:br>
                  <a:rPr lang="en-US" sz="2400" dirty="0" smtClean="0"/>
                </a:br>
                <a:r>
                  <a:rPr lang="en-US" sz="2400" dirty="0" smtClean="0"/>
                  <a:t>		</a:t>
                </a:r>
                <a:r>
                  <a:rPr lang="en-GB" sz="2400" dirty="0" smtClean="0">
                    <a:effectLst/>
                  </a:rPr>
                  <a:t> </a:t>
                </a:r>
                <a:br>
                  <a:rPr lang="en-GB" sz="2400" dirty="0" smtClean="0">
                    <a:effectLst/>
                  </a:rPr>
                </a:br>
                <a:r>
                  <a:rPr lang="en-GB" sz="2400" dirty="0" smtClean="0">
                    <a:effectLst/>
                  </a:rPr>
                  <a:t>		</a:t>
                </a:r>
                <a:r>
                  <a:rPr lang="en-GB" sz="2400" dirty="0" smtClean="0"/>
                  <a:t> </a:t>
                </a:r>
                <a14:m>
                  <m:oMath xmlns:m="http://schemas.openxmlformats.org/officeDocument/2006/math">
                    <m:f>
                      <m:fPr>
                        <m:ctrlPr>
                          <a:rPr lang="en-GB" sz="2400" i="1">
                            <a:latin typeface="Cambria Math" charset="0"/>
                          </a:rPr>
                        </m:ctrlPr>
                      </m:fPr>
                      <m:num>
                        <m:r>
                          <a:rPr lang="en-US" sz="2400" i="1">
                            <a:latin typeface="Cambria Math" charset="0"/>
                          </a:rPr>
                          <m:t>𝜕</m:t>
                        </m:r>
                        <m:r>
                          <a:rPr lang="en-US" sz="2400" i="1">
                            <a:latin typeface="Cambria Math" charset="0"/>
                          </a:rPr>
                          <m:t>𝑃</m:t>
                        </m:r>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r>
                      <a:rPr lang="en-US" sz="2400" i="1">
                        <a:latin typeface="Cambria Math" charset="0"/>
                      </a:rPr>
                      <m:t>=</m:t>
                    </m:r>
                    <m:f>
                      <m:fPr>
                        <m:ctrlPr>
                          <a:rPr lang="en-GB" sz="2400" i="1">
                            <a:latin typeface="Cambria Math" charset="0"/>
                          </a:rPr>
                        </m:ctrlPr>
                      </m:fPr>
                      <m:num>
                        <m:r>
                          <a:rPr lang="en-US" sz="2400" i="1">
                            <a:latin typeface="Cambria Math" charset="0"/>
                          </a:rPr>
                          <m:t>𝜕</m:t>
                        </m:r>
                        <m:sSub>
                          <m:sSubPr>
                            <m:ctrlPr>
                              <a:rPr lang="en-GB" sz="2400" i="1">
                                <a:latin typeface="Cambria Math" charset="0"/>
                              </a:rPr>
                            </m:ctrlPr>
                          </m:sSubPr>
                          <m:e>
                            <m:r>
                              <a:rPr lang="en-US" sz="2400" i="1">
                                <a:latin typeface="Cambria Math" charset="0"/>
                              </a:rPr>
                              <m:t>𝐸</m:t>
                            </m:r>
                          </m:e>
                          <m:sub>
                            <m:r>
                              <a:rPr lang="en-US" sz="2400" i="1">
                                <a:latin typeface="Cambria Math" charset="0"/>
                              </a:rPr>
                              <m:t>𝑄</m:t>
                            </m:r>
                          </m:sub>
                        </m:sSub>
                        <m:d>
                          <m:dPr>
                            <m:ctrlPr>
                              <a:rPr lang="en-GB" sz="2400" i="1">
                                <a:latin typeface="Cambria Math" charset="0"/>
                              </a:rPr>
                            </m:ctrlPr>
                          </m:dPr>
                          <m:e>
                            <m:sSup>
                              <m:sSupPr>
                                <m:ctrlPr>
                                  <a:rPr lang="en-GB" sz="2400" i="1">
                                    <a:latin typeface="Cambria Math" charset="0"/>
                                  </a:rPr>
                                </m:ctrlPr>
                              </m:sSupPr>
                              <m:e>
                                <m:r>
                                  <a:rPr lang="en-US" sz="2400" i="1">
                                    <a:latin typeface="Cambria Math" charset="0"/>
                                  </a:rPr>
                                  <m:t>𝑒</m:t>
                                </m:r>
                              </m:e>
                              <m:sup>
                                <m:r>
                                  <a:rPr lang="en-US" sz="2400" i="1">
                                    <a:latin typeface="Cambria Math" charset="0"/>
                                  </a:rPr>
                                  <m:t>−</m:t>
                                </m:r>
                                <m:r>
                                  <a:rPr lang="en-US" sz="2400" i="1">
                                    <a:latin typeface="Cambria Math" charset="0"/>
                                  </a:rPr>
                                  <m:t>𝑟𝑇</m:t>
                                </m:r>
                              </m:sup>
                            </m:sSup>
                            <m:r>
                              <a:rPr lang="en-US" sz="2400" i="1">
                                <a:latin typeface="Cambria Math" charset="0"/>
                              </a:rPr>
                              <m:t>𝑓</m:t>
                            </m:r>
                            <m:d>
                              <m:dPr>
                                <m:ctrlPr>
                                  <a:rPr lang="en-GB" sz="2400" i="1">
                                    <a:latin typeface="Cambria Math" charset="0"/>
                                  </a:rPr>
                                </m:ctrlPr>
                              </m:dPr>
                              <m:e>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e>
                            </m:d>
                          </m:e>
                        </m:d>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oMath>
                </a14:m>
                <a:r>
                  <a:rPr lang="en-GB" sz="2400" dirty="0">
                    <a:effectLst/>
                  </a:rPr>
                  <a:t> </a:t>
                </a:r>
                <a:r>
                  <a:rPr lang="en-GB" sz="2400" dirty="0" smtClean="0">
                    <a:effectLst/>
                  </a:rPr>
                  <a:t/>
                </a:r>
                <a:br>
                  <a:rPr lang="en-GB" sz="2400" dirty="0" smtClean="0">
                    <a:effectLst/>
                  </a:rPr>
                </a:br>
                <a:r>
                  <a:rPr lang="en-GB" sz="2400" dirty="0" smtClean="0">
                    <a:effectLst/>
                  </a:rPr>
                  <a:t/>
                </a:r>
                <a:br>
                  <a:rPr lang="en-GB" sz="2400" dirty="0" smtClean="0">
                    <a:effectLst/>
                  </a:rPr>
                </a:br>
                <a:r>
                  <a:rPr lang="en-GB" sz="2400" dirty="0" smtClean="0">
                    <a:effectLst/>
                  </a:rPr>
                  <a:t>		=</a:t>
                </a:r>
                <a:r>
                  <a:rPr lang="en-GB" sz="2400" dirty="0" smtClean="0"/>
                  <a:t> </a:t>
                </a:r>
                <a14:m>
                  <m:oMath xmlns:m="http://schemas.openxmlformats.org/officeDocument/2006/math">
                    <m:sSub>
                      <m:sSubPr>
                        <m:ctrlPr>
                          <a:rPr lang="en-GB" sz="2400" i="1">
                            <a:latin typeface="Cambria Math" charset="0"/>
                          </a:rPr>
                        </m:ctrlPr>
                      </m:sSubPr>
                      <m:e>
                        <m:r>
                          <a:rPr lang="en-US" sz="2400" i="1">
                            <a:latin typeface="Cambria Math" charset="0"/>
                          </a:rPr>
                          <m:t>𝐸</m:t>
                        </m:r>
                      </m:e>
                      <m:sub>
                        <m:r>
                          <a:rPr lang="en-US" sz="2400" i="1">
                            <a:latin typeface="Cambria Math" charset="0"/>
                          </a:rPr>
                          <m:t>𝑄</m:t>
                        </m:r>
                      </m:sub>
                    </m:sSub>
                    <m:d>
                      <m:dPr>
                        <m:ctrlPr>
                          <a:rPr lang="en-GB" sz="2400" i="1">
                            <a:latin typeface="Cambria Math" charset="0"/>
                          </a:rPr>
                        </m:ctrlPr>
                      </m:dPr>
                      <m:e>
                        <m:sSup>
                          <m:sSupPr>
                            <m:ctrlPr>
                              <a:rPr lang="en-GB" sz="2400" i="1">
                                <a:latin typeface="Cambria Math" charset="0"/>
                              </a:rPr>
                            </m:ctrlPr>
                          </m:sSupPr>
                          <m:e>
                            <m:r>
                              <a:rPr lang="en-US" sz="2400" i="1">
                                <a:latin typeface="Cambria Math" charset="0"/>
                              </a:rPr>
                              <m:t>𝑒</m:t>
                            </m:r>
                          </m:e>
                          <m:sup>
                            <m:r>
                              <a:rPr lang="en-US" sz="2400" i="1">
                                <a:latin typeface="Cambria Math" charset="0"/>
                              </a:rPr>
                              <m:t>−</m:t>
                            </m:r>
                            <m:r>
                              <a:rPr lang="en-US" sz="2400" i="1">
                                <a:latin typeface="Cambria Math" charset="0"/>
                              </a:rPr>
                              <m:t>𝑟𝑇</m:t>
                            </m:r>
                          </m:sup>
                        </m:sSup>
                        <m:f>
                          <m:fPr>
                            <m:ctrlPr>
                              <a:rPr lang="en-GB" sz="2400" i="1">
                                <a:latin typeface="Cambria Math" charset="0"/>
                              </a:rPr>
                            </m:ctrlPr>
                          </m:fPr>
                          <m:num>
                            <m:r>
                              <a:rPr lang="en-US" sz="2400" i="1">
                                <a:latin typeface="Cambria Math" charset="0"/>
                              </a:rPr>
                              <m:t>𝜕</m:t>
                            </m:r>
                            <m:r>
                              <a:rPr lang="en-US" sz="2400" i="1">
                                <a:latin typeface="Cambria Math" charset="0"/>
                              </a:rPr>
                              <m:t>𝑓</m:t>
                            </m:r>
                            <m:d>
                              <m:dPr>
                                <m:ctrlPr>
                                  <a:rPr lang="en-GB" sz="2400" i="1">
                                    <a:latin typeface="Cambria Math" charset="0"/>
                                  </a:rPr>
                                </m:ctrlPr>
                              </m:dPr>
                              <m:e>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e>
                            </m:d>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r>
                          <a:rPr lang="en-US" sz="2400" i="1">
                            <a:latin typeface="Cambria Math" charset="0"/>
                          </a:rPr>
                          <m:t>  </m:t>
                        </m:r>
                      </m:e>
                    </m:d>
                    <m:r>
                      <a:rPr lang="en-US" sz="2400" i="1">
                        <a:latin typeface="Cambria Math" charset="0"/>
                      </a:rPr>
                      <m:t> =</m:t>
                    </m:r>
                    <m:sSub>
                      <m:sSubPr>
                        <m:ctrlPr>
                          <a:rPr lang="en-GB" sz="2400" i="1">
                            <a:latin typeface="Cambria Math" charset="0"/>
                          </a:rPr>
                        </m:ctrlPr>
                      </m:sSubPr>
                      <m:e>
                        <m:r>
                          <a:rPr lang="en-US" sz="2400" i="1">
                            <a:latin typeface="Cambria Math" charset="0"/>
                          </a:rPr>
                          <m:t>𝐸</m:t>
                        </m:r>
                      </m:e>
                      <m:sub>
                        <m:r>
                          <a:rPr lang="en-US" sz="2400" i="1">
                            <a:latin typeface="Cambria Math" charset="0"/>
                          </a:rPr>
                          <m:t>𝑄</m:t>
                        </m:r>
                      </m:sub>
                    </m:sSub>
                    <m:d>
                      <m:dPr>
                        <m:ctrlPr>
                          <a:rPr lang="en-GB" sz="2400" i="1">
                            <a:latin typeface="Cambria Math" charset="0"/>
                          </a:rPr>
                        </m:ctrlPr>
                      </m:dPr>
                      <m:e>
                        <m:sSup>
                          <m:sSupPr>
                            <m:ctrlPr>
                              <a:rPr lang="en-GB" sz="2400" i="1">
                                <a:latin typeface="Cambria Math" charset="0"/>
                              </a:rPr>
                            </m:ctrlPr>
                          </m:sSupPr>
                          <m:e>
                            <m:r>
                              <a:rPr lang="en-US" sz="2400" i="1">
                                <a:latin typeface="Cambria Math" charset="0"/>
                              </a:rPr>
                              <m:t>𝑒</m:t>
                            </m:r>
                          </m:e>
                          <m:sup>
                            <m:r>
                              <a:rPr lang="en-US" sz="2400" i="1">
                                <a:latin typeface="Cambria Math" charset="0"/>
                              </a:rPr>
                              <m:t>−</m:t>
                            </m:r>
                            <m:r>
                              <a:rPr lang="en-US" sz="2400" i="1">
                                <a:latin typeface="Cambria Math" charset="0"/>
                              </a:rPr>
                              <m:t>𝑟𝑇</m:t>
                            </m:r>
                          </m:sup>
                        </m:sSup>
                        <m:f>
                          <m:fPr>
                            <m:ctrlPr>
                              <a:rPr lang="en-GB" sz="2400" i="1">
                                <a:latin typeface="Cambria Math" charset="0"/>
                              </a:rPr>
                            </m:ctrlPr>
                          </m:fPr>
                          <m:num>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r>
                          <a:rPr lang="en-US" sz="2400" i="1">
                            <a:latin typeface="Cambria Math" charset="0"/>
                          </a:rPr>
                          <m:t>𝑓</m:t>
                        </m:r>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𝑇</m:t>
                            </m:r>
                          </m:sub>
                        </m:sSub>
                        <m:r>
                          <a:rPr lang="en-US" sz="2400" i="1">
                            <a:latin typeface="Cambria Math" charset="0"/>
                          </a:rPr>
                          <m:t>)</m:t>
                        </m:r>
                      </m:e>
                    </m:d>
                  </m:oMath>
                </a14:m>
                <a:r>
                  <a:rPr lang="en-GB" sz="2400" dirty="0">
                    <a:effectLst/>
                  </a:rPr>
                  <a:t> </a:t>
                </a:r>
                <a:r>
                  <a:rPr lang="en-GB" sz="2400" dirty="0" smtClean="0">
                    <a:effectLst/>
                  </a:rPr>
                  <a:t/>
                </a:r>
                <a:br>
                  <a:rPr lang="en-GB" sz="2400" dirty="0" smtClean="0">
                    <a:effectLst/>
                  </a:rPr>
                </a:br>
                <a:r>
                  <a:rPr lang="en-GB" sz="2400" dirty="0" smtClean="0">
                    <a:effectLst/>
                  </a:rPr>
                  <a:t/>
                </a:r>
                <a:br>
                  <a:rPr lang="en-GB" sz="2400" dirty="0" smtClean="0">
                    <a:effectLst/>
                  </a:rPr>
                </a:br>
                <a:r>
                  <a:rPr lang="en-US" sz="2400" dirty="0"/>
                  <a:t>Therefore for Monte </a:t>
                </a:r>
                <a:r>
                  <a:rPr lang="en-US" sz="2400" dirty="0" smtClean="0"/>
                  <a:t>Carlo, </a:t>
                </a:r>
                <a:r>
                  <a:rPr lang="en-GB" sz="2400" dirty="0" smtClean="0"/>
                  <a:t> </a:t>
                </a:r>
                <a14:m>
                  <m:oMath xmlns:m="http://schemas.openxmlformats.org/officeDocument/2006/math">
                    <m:acc>
                      <m:accPr>
                        <m:chr m:val="̂"/>
                        <m:ctrlPr>
                          <a:rPr lang="en-GB" sz="2400" i="1">
                            <a:latin typeface="Cambria Math" charset="0"/>
                          </a:rPr>
                        </m:ctrlPr>
                      </m:accPr>
                      <m:e>
                        <m:f>
                          <m:fPr>
                            <m:ctrlPr>
                              <a:rPr lang="en-GB" sz="2400" i="1">
                                <a:latin typeface="Cambria Math" charset="0"/>
                              </a:rPr>
                            </m:ctrlPr>
                          </m:fPr>
                          <m:num>
                            <m:sSup>
                              <m:sSupPr>
                                <m:ctrlPr>
                                  <a:rPr lang="en-GB" sz="2400" i="1">
                                    <a:latin typeface="Cambria Math" charset="0"/>
                                  </a:rPr>
                                </m:ctrlPr>
                              </m:sSupPr>
                              <m:e>
                                <m:r>
                                  <a:rPr lang="en-US" sz="2400" i="1">
                                    <a:latin typeface="Cambria Math" charset="0"/>
                                  </a:rPr>
                                  <m:t>𝑃</m:t>
                                </m:r>
                              </m:e>
                              <m:sup>
                                <m:r>
                                  <a:rPr lang="en-US" sz="2400" i="1">
                                    <a:latin typeface="Cambria Math" charset="0"/>
                                  </a:rPr>
                                  <m:t>𝑀</m:t>
                                </m:r>
                              </m:sup>
                            </m:sSup>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e>
                    </m:acc>
                    <m:r>
                      <a:rPr lang="en-US" sz="2400" i="1">
                        <a:latin typeface="Cambria Math" charset="0"/>
                      </a:rPr>
                      <m:t>=</m:t>
                    </m:r>
                    <m:f>
                      <m:fPr>
                        <m:ctrlPr>
                          <a:rPr lang="en-GB" sz="2400" i="1">
                            <a:latin typeface="Cambria Math" charset="0"/>
                          </a:rPr>
                        </m:ctrlPr>
                      </m:fPr>
                      <m:num>
                        <m:r>
                          <a:rPr lang="en-US" sz="2400" i="1">
                            <a:latin typeface="Cambria Math" charset="0"/>
                          </a:rPr>
                          <m:t>1</m:t>
                        </m:r>
                      </m:num>
                      <m:den>
                        <m:r>
                          <a:rPr lang="en-US" sz="2400" i="1">
                            <a:latin typeface="Cambria Math" charset="0"/>
                          </a:rPr>
                          <m:t>𝑀</m:t>
                        </m:r>
                      </m:den>
                    </m:f>
                    <m:nary>
                      <m:naryPr>
                        <m:chr m:val="∑"/>
                        <m:limLoc m:val="undOvr"/>
                        <m:ctrlPr>
                          <a:rPr lang="en-GB" sz="2400" i="1">
                            <a:latin typeface="Cambria Math" charset="0"/>
                          </a:rPr>
                        </m:ctrlPr>
                      </m:naryPr>
                      <m:sub>
                        <m:r>
                          <a:rPr lang="en-US" sz="2400" i="1">
                            <a:latin typeface="Cambria Math" charset="0"/>
                          </a:rPr>
                          <m:t>𝑚</m:t>
                        </m:r>
                        <m:r>
                          <a:rPr lang="en-US" sz="2400" i="1">
                            <a:latin typeface="Cambria Math" charset="0"/>
                          </a:rPr>
                          <m:t>=1</m:t>
                        </m:r>
                      </m:sub>
                      <m:sup>
                        <m:r>
                          <a:rPr lang="en-US" sz="2400" i="1">
                            <a:latin typeface="Cambria Math" charset="0"/>
                          </a:rPr>
                          <m:t>𝑀</m:t>
                        </m:r>
                      </m:sup>
                      <m:e>
                        <m:sSup>
                          <m:sSupPr>
                            <m:ctrlPr>
                              <a:rPr lang="en-GB" sz="2400" i="1">
                                <a:latin typeface="Cambria Math" charset="0"/>
                              </a:rPr>
                            </m:ctrlPr>
                          </m:sSupPr>
                          <m:e>
                            <m:r>
                              <a:rPr lang="en-US" sz="2400" i="1">
                                <a:latin typeface="Cambria Math" charset="0"/>
                              </a:rPr>
                              <m:t>𝑒</m:t>
                            </m:r>
                          </m:e>
                          <m:sup>
                            <m:r>
                              <a:rPr lang="en-US" sz="2400" i="1">
                                <a:latin typeface="Cambria Math" charset="0"/>
                              </a:rPr>
                              <m:t>−</m:t>
                            </m:r>
                            <m:r>
                              <a:rPr lang="en-US" sz="2400" i="1">
                                <a:latin typeface="Cambria Math" charset="0"/>
                              </a:rPr>
                              <m:t>𝑟𝑇</m:t>
                            </m:r>
                          </m:sup>
                        </m:sSup>
                        <m:r>
                          <a:rPr lang="en-US" sz="2400" i="1">
                            <a:latin typeface="Cambria Math" charset="0"/>
                          </a:rPr>
                          <m:t>𝑓</m:t>
                        </m:r>
                        <m:r>
                          <a:rPr lang="en-US" sz="2400" i="1">
                            <a:latin typeface="Cambria Math" charset="0"/>
                          </a:rPr>
                          <m:t>′(</m:t>
                        </m:r>
                        <m:sSubSup>
                          <m:sSubSupPr>
                            <m:ctrlPr>
                              <a:rPr lang="en-GB" sz="2400" i="1">
                                <a:latin typeface="Cambria Math" charset="0"/>
                              </a:rPr>
                            </m:ctrlPr>
                          </m:sSubSupPr>
                          <m:e>
                            <m:r>
                              <a:rPr lang="en-US" sz="2400" i="1">
                                <a:latin typeface="Cambria Math" charset="0"/>
                              </a:rPr>
                              <m:t>𝑆</m:t>
                            </m:r>
                          </m:e>
                          <m:sub>
                            <m:r>
                              <a:rPr lang="en-US" sz="2400" i="1">
                                <a:latin typeface="Cambria Math" charset="0"/>
                              </a:rPr>
                              <m:t>𝑇</m:t>
                            </m:r>
                          </m:sub>
                          <m:sup>
                            <m:r>
                              <a:rPr lang="en-US" sz="2400" i="1">
                                <a:latin typeface="Cambria Math" charset="0"/>
                              </a:rPr>
                              <m:t>𝑚</m:t>
                            </m:r>
                          </m:sup>
                        </m:sSubSup>
                        <m:r>
                          <a:rPr lang="en-US" sz="2400" i="1">
                            <a:latin typeface="Cambria Math" charset="0"/>
                          </a:rPr>
                          <m:t>)</m:t>
                        </m:r>
                        <m:f>
                          <m:fPr>
                            <m:ctrlPr>
                              <a:rPr lang="en-GB" sz="2400" i="1">
                                <a:latin typeface="Cambria Math" charset="0"/>
                              </a:rPr>
                            </m:ctrlPr>
                          </m:fPr>
                          <m:num>
                            <m:r>
                              <a:rPr lang="en-US" sz="2400" i="1">
                                <a:latin typeface="Cambria Math" charset="0"/>
                              </a:rPr>
                              <m:t>𝜕</m:t>
                            </m:r>
                            <m:sSubSup>
                              <m:sSubSupPr>
                                <m:ctrlPr>
                                  <a:rPr lang="en-GB" sz="2400" i="1">
                                    <a:latin typeface="Cambria Math" charset="0"/>
                                  </a:rPr>
                                </m:ctrlPr>
                              </m:sSubSupPr>
                              <m:e>
                                <m:r>
                                  <a:rPr lang="en-US" sz="2400" i="1">
                                    <a:latin typeface="Cambria Math" charset="0"/>
                                  </a:rPr>
                                  <m:t>𝑆</m:t>
                                </m:r>
                              </m:e>
                              <m:sub>
                                <m:r>
                                  <a:rPr lang="en-US" sz="2400" i="1">
                                    <a:latin typeface="Cambria Math" charset="0"/>
                                  </a:rPr>
                                  <m:t>𝑇</m:t>
                                </m:r>
                              </m:sub>
                              <m:sup>
                                <m:r>
                                  <a:rPr lang="en-US" sz="2400" i="1">
                                    <a:latin typeface="Cambria Math" charset="0"/>
                                  </a:rPr>
                                  <m:t>𝑚</m:t>
                                </m:r>
                              </m:sup>
                            </m:sSubSup>
                          </m:num>
                          <m:den>
                            <m:r>
                              <a:rPr lang="en-US" sz="2400" i="1">
                                <a:latin typeface="Cambria Math" charset="0"/>
                              </a:rPr>
                              <m:t>𝜕</m:t>
                            </m:r>
                            <m:sSub>
                              <m:sSubPr>
                                <m:ctrlPr>
                                  <a:rPr lang="en-GB" sz="2400" i="1">
                                    <a:latin typeface="Cambria Math" charset="0"/>
                                  </a:rPr>
                                </m:ctrlPr>
                              </m:sSubPr>
                              <m:e>
                                <m:r>
                                  <a:rPr lang="en-US" sz="2400" i="1">
                                    <a:latin typeface="Cambria Math" charset="0"/>
                                  </a:rPr>
                                  <m:t>𝑆</m:t>
                                </m:r>
                              </m:e>
                              <m:sub>
                                <m:r>
                                  <a:rPr lang="en-US" sz="2400" i="1">
                                    <a:latin typeface="Cambria Math" charset="0"/>
                                  </a:rPr>
                                  <m:t>0</m:t>
                                </m:r>
                              </m:sub>
                            </m:sSub>
                          </m:den>
                        </m:f>
                      </m:e>
                    </m:nary>
                  </m:oMath>
                </a14:m>
                <a:r>
                  <a:rPr lang="en-GB" sz="2400" dirty="0">
                    <a:effectLst/>
                  </a:rPr>
                  <a:t> </a:t>
                </a:r>
                <a:r>
                  <a:rPr lang="en-GB" sz="2400" dirty="0" smtClean="0">
                    <a:effectLst/>
                  </a:rPr>
                  <a:t/>
                </a:r>
                <a:br>
                  <a:rPr lang="en-GB" sz="2400" dirty="0" smtClean="0">
                    <a:effectLst/>
                  </a:rPr>
                </a:br>
                <a:r>
                  <a:rPr lang="en-GB" sz="2400" dirty="0" smtClean="0">
                    <a:effectLst/>
                  </a:rPr>
                  <a:t/>
                </a:r>
                <a:br>
                  <a:rPr lang="en-GB" sz="2400" dirty="0" smtClean="0">
                    <a:effectLst/>
                  </a:rPr>
                </a:br>
                <a:r>
                  <a:rPr lang="en-GB" sz="2400" dirty="0" smtClean="0">
                    <a:effectLst/>
                  </a:rPr>
                  <a:t/>
                </a:r>
                <a:br>
                  <a:rPr lang="en-GB" sz="2400" dirty="0" smtClean="0">
                    <a:effectLst/>
                  </a:rPr>
                </a:br>
                <a:r>
                  <a:rPr lang="en-GB" sz="2400" dirty="0"/>
                  <a:t>	</a:t>
                </a:r>
                <a:r>
                  <a:rPr lang="en-GB" sz="2400" dirty="0" smtClean="0">
                    <a:effectLst/>
                  </a:rPr>
                  <a:t/>
                </a:r>
                <a:br>
                  <a:rPr lang="en-GB" sz="2400" dirty="0" smtClean="0">
                    <a:effectLst/>
                  </a:rPr>
                </a:br>
                <a:r>
                  <a:rPr lang="en-US" sz="2400" dirty="0"/>
                  <a:t> </a:t>
                </a:r>
                <a:r>
                  <a:rPr lang="en-US" sz="2400" dirty="0" smtClean="0"/>
                  <a:t/>
                </a:r>
                <a:br>
                  <a:rPr lang="en-US" sz="2400" dirty="0" smtClean="0"/>
                </a:br>
                <a:r>
                  <a:rPr lang="en-US" sz="2400" dirty="0"/>
                  <a:t/>
                </a:r>
                <a:br>
                  <a:rPr lang="en-US" sz="2400" dirty="0"/>
                </a:br>
                <a:r>
                  <a:rPr lang="en-US" sz="2400" dirty="0" smtClean="0"/>
                  <a:t>		</a:t>
                </a:r>
                <a:r>
                  <a:rPr lang="en-GB" sz="2400" dirty="0" smtClean="0">
                    <a:effectLst/>
                  </a:rPr>
                  <a:t> </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92629"/>
                <a:ext cx="10515600" cy="5965371"/>
              </a:xfrm>
              <a:blipFill rotWithShape="0">
                <a:blip r:embed="rId3"/>
                <a:stretch>
                  <a:fillRect l="-812" t="-1430" r="-754"/>
                </a:stretch>
              </a:blipFill>
            </p:spPr>
            <p:txBody>
              <a:bodyPr/>
              <a:lstStyle/>
              <a:p>
                <a:r>
                  <a:rPr lang="en-US">
                    <a:noFill/>
                  </a:rPr>
                  <a:t> </a:t>
                </a:r>
              </a:p>
            </p:txBody>
          </p:sp>
        </mc:Fallback>
      </mc:AlternateContent>
    </p:spTree>
    <p:extLst>
      <p:ext uri="{BB962C8B-B14F-4D97-AF65-F5344CB8AC3E}">
        <p14:creationId xmlns:p14="http://schemas.microsoft.com/office/powerpoint/2010/main" val="11299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13587</TotalTime>
  <Words>1511</Words>
  <Application>Microsoft Macintosh PowerPoint</Application>
  <PresentationFormat>Widescreen</PresentationFormat>
  <Paragraphs>196</Paragraphs>
  <Slides>30</Slides>
  <Notes>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30</vt:i4>
      </vt:variant>
    </vt:vector>
  </HeadingPairs>
  <TitlesOfParts>
    <vt:vector size="40" baseType="lpstr">
      <vt:lpstr>Calibri</vt:lpstr>
      <vt:lpstr>Calibri Light</vt:lpstr>
      <vt:lpstr>Cambria Math</vt:lpstr>
      <vt:lpstr>Latin Modern Roman 12</vt:lpstr>
      <vt:lpstr>Times New Roman</vt:lpstr>
      <vt:lpstr>Arial</vt:lpstr>
      <vt:lpstr>Office Theme</vt:lpstr>
      <vt:lpstr>2_Custom Design</vt:lpstr>
      <vt:lpstr>1_Custom Design</vt:lpstr>
      <vt:lpstr>Custom Design</vt:lpstr>
      <vt:lpstr>Computing Option Derivatives by Kernel Smoothing Technique </vt:lpstr>
      <vt:lpstr>Introduction</vt:lpstr>
      <vt:lpstr>The Asset Model</vt:lpstr>
      <vt:lpstr>PowerPoint Presentation</vt:lpstr>
      <vt:lpstr>PowerPoint Presentation</vt:lpstr>
      <vt:lpstr>Options</vt:lpstr>
      <vt:lpstr>PowerPoint Presentation</vt:lpstr>
      <vt:lpstr>The following two plots show : 1) Digital option’s price computed by Monte Carlo method, compared with the closed form solution along with confidence intervals computed at 5% significance level and 2) Percentage error between Monte Carlo price and closed form price for different simulation size M. </vt:lpstr>
      <vt:lpstr>Greeks</vt:lpstr>
      <vt:lpstr>PowerPoint Presentation</vt:lpstr>
      <vt:lpstr>PowerPoint Presentation</vt:lpstr>
      <vt:lpstr>Kernel Smoothing</vt:lpstr>
      <vt:lpstr>PowerPoint Presentation</vt:lpstr>
      <vt:lpstr>Bias and Variance </vt:lpstr>
      <vt:lpstr>PowerPoint Presentation</vt:lpstr>
      <vt:lpstr>Kernel Functions</vt:lpstr>
      <vt:lpstr>Numerical Results</vt:lpstr>
      <vt:lpstr>            Delta</vt:lpstr>
      <vt:lpstr>PowerPoint Presentation</vt:lpstr>
      <vt:lpstr> Vomma      Vanna</vt:lpstr>
      <vt:lpstr>Explanation:</vt:lpstr>
      <vt:lpstr>Robustness</vt:lpstr>
      <vt:lpstr>PowerPoint Presentation</vt:lpstr>
      <vt:lpstr>Finite Difference Method</vt:lpstr>
      <vt:lpstr>PowerPoint Presentation</vt:lpstr>
      <vt:lpstr>PowerPoint Presentation</vt:lpstr>
      <vt:lpstr>PowerPoint Presentation</vt:lpstr>
      <vt:lpstr> Conclusion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Option Derivatives by Kernel Smoothing Technique </dc:title>
  <dc:creator>Microsoft Office User</dc:creator>
  <cp:lastModifiedBy>Microsoft Office User</cp:lastModifiedBy>
  <cp:revision>102</cp:revision>
  <dcterms:created xsi:type="dcterms:W3CDTF">2020-07-03T07:10:51Z</dcterms:created>
  <dcterms:modified xsi:type="dcterms:W3CDTF">2020-07-16T14:08:54Z</dcterms:modified>
</cp:coreProperties>
</file>